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3684" r:id="rId1"/>
  </p:sldMasterIdLst>
  <p:notesMasterIdLst>
    <p:notesMasterId r:id="rId35"/>
  </p:notesMasterIdLst>
  <p:handoutMasterIdLst>
    <p:handoutMasterId r:id="rId36"/>
  </p:handoutMasterIdLst>
  <p:sldIdLst>
    <p:sldId id="509" r:id="rId2"/>
    <p:sldId id="474" r:id="rId3"/>
    <p:sldId id="472" r:id="rId4"/>
    <p:sldId id="376" r:id="rId5"/>
    <p:sldId id="473" r:id="rId6"/>
    <p:sldId id="479" r:id="rId7"/>
    <p:sldId id="507" r:id="rId8"/>
    <p:sldId id="399" r:id="rId9"/>
    <p:sldId id="418" r:id="rId10"/>
    <p:sldId id="377" r:id="rId11"/>
    <p:sldId id="402" r:id="rId12"/>
    <p:sldId id="403" r:id="rId13"/>
    <p:sldId id="404" r:id="rId14"/>
    <p:sldId id="508" r:id="rId15"/>
    <p:sldId id="496" r:id="rId16"/>
    <p:sldId id="511" r:id="rId17"/>
    <p:sldId id="512" r:id="rId18"/>
    <p:sldId id="410" r:id="rId19"/>
    <p:sldId id="498" r:id="rId20"/>
    <p:sldId id="340" r:id="rId21"/>
    <p:sldId id="294" r:id="rId22"/>
    <p:sldId id="387" r:id="rId23"/>
    <p:sldId id="513" r:id="rId24"/>
    <p:sldId id="309" r:id="rId25"/>
    <p:sldId id="460" r:id="rId26"/>
    <p:sldId id="457" r:id="rId27"/>
    <p:sldId id="458" r:id="rId28"/>
    <p:sldId id="510" r:id="rId29"/>
    <p:sldId id="459" r:id="rId30"/>
    <p:sldId id="288" r:id="rId31"/>
    <p:sldId id="298" r:id="rId32"/>
    <p:sldId id="342" r:id="rId33"/>
    <p:sldId id="379" r:id="rId3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Untitled Section" id="{BAA15BF6-FE96-3445-86D7-BE737DCC358B}">
          <p14:sldIdLst>
            <p14:sldId id="509"/>
            <p14:sldId id="474"/>
            <p14:sldId id="472"/>
            <p14:sldId id="376"/>
            <p14:sldId id="473"/>
            <p14:sldId id="479"/>
            <p14:sldId id="507"/>
            <p14:sldId id="399"/>
            <p14:sldId id="418"/>
            <p14:sldId id="377"/>
            <p14:sldId id="402"/>
            <p14:sldId id="403"/>
            <p14:sldId id="404"/>
            <p14:sldId id="508"/>
            <p14:sldId id="496"/>
            <p14:sldId id="511"/>
            <p14:sldId id="512"/>
            <p14:sldId id="410"/>
            <p14:sldId id="498"/>
            <p14:sldId id="340"/>
            <p14:sldId id="294"/>
            <p14:sldId id="387"/>
            <p14:sldId id="513"/>
            <p14:sldId id="309"/>
            <p14:sldId id="460"/>
            <p14:sldId id="457"/>
            <p14:sldId id="458"/>
            <p14:sldId id="510"/>
            <p14:sldId id="459"/>
            <p14:sldId id="288"/>
            <p14:sldId id="298"/>
            <p14:sldId id="342"/>
            <p14:sldId id="379"/>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FFFFFF"/>
    <a:srgbClr val="FF2600"/>
    <a:srgbClr val="0ECC00"/>
    <a:srgbClr val="0000FF"/>
    <a:srgbClr val="800080"/>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437" autoAdjust="0"/>
    <p:restoredTop sz="96650" autoAdjust="0"/>
  </p:normalViewPr>
  <p:slideViewPr>
    <p:cSldViewPr>
      <p:cViewPr varScale="1">
        <p:scale>
          <a:sx n="132" d="100"/>
          <a:sy n="132" d="100"/>
        </p:scale>
        <p:origin x="176" y="304"/>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 d="1"/>
        <a:sy n="1" d="1"/>
      </p:scale>
      <p:origin x="0" y="34176"/>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colorful1#2">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2">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7AA4630-B738-4650-913F-7378CC40D312}" type="doc">
      <dgm:prSet loTypeId="urn:microsoft.com/office/officeart/2005/8/layout/process2" loCatId="process" qsTypeId="urn:microsoft.com/office/officeart/2005/8/quickstyle/simple4" qsCatId="simple" csTypeId="urn:microsoft.com/office/officeart/2005/8/colors/colorful1#2" csCatId="colorful" phldr="1"/>
      <dgm:spPr/>
    </dgm:pt>
    <dgm:pt modelId="{97DB59AD-8506-4A74-BB78-BA533F4FB10F}">
      <dgm:prSet phldrT="[Text]" custT="1"/>
      <dgm:spPr>
        <a:solidFill>
          <a:srgbClr val="FFFFFF"/>
        </a:solidFill>
        <a:ln w="38100" cmpd="sng">
          <a:solidFill>
            <a:srgbClr val="0ECC00"/>
          </a:solidFill>
        </a:ln>
        <a:effectLst/>
      </dgm:spPr>
      <dgm:t>
        <a:bodyPr/>
        <a:lstStyle/>
        <a:p>
          <a:r>
            <a:rPr lang="en-US" sz="2400" dirty="0">
              <a:solidFill>
                <a:srgbClr val="000000"/>
              </a:solidFill>
            </a:rPr>
            <a:t>Write tests </a:t>
          </a:r>
          <a:br>
            <a:rPr lang="en-US" sz="2400" dirty="0">
              <a:solidFill>
                <a:srgbClr val="000000"/>
              </a:solidFill>
            </a:rPr>
          </a:br>
          <a:r>
            <a:rPr lang="en-US" sz="2000" dirty="0">
              <a:solidFill>
                <a:srgbClr val="000000"/>
              </a:solidFill>
            </a:rPr>
            <a:t>to check that feature works </a:t>
          </a:r>
          <a:endParaRPr lang="en-GB" sz="2400" dirty="0">
            <a:solidFill>
              <a:srgbClr val="000000"/>
            </a:solidFill>
          </a:endParaRPr>
        </a:p>
      </dgm:t>
    </dgm:pt>
    <dgm:pt modelId="{E5F038C7-DBC4-490A-AAFB-6D151F9C0538}" type="parTrans" cxnId="{F91E15A7-C24F-4D74-8B1A-D7C0021B8888}">
      <dgm:prSet/>
      <dgm:spPr/>
      <dgm:t>
        <a:bodyPr/>
        <a:lstStyle/>
        <a:p>
          <a:endParaRPr lang="en-GB" sz="2000"/>
        </a:p>
      </dgm:t>
    </dgm:pt>
    <dgm:pt modelId="{EFB1699C-C280-416C-B6B3-B9CB2E52EAA1}" type="sibTrans" cxnId="{F91E15A7-C24F-4D74-8B1A-D7C0021B8888}">
      <dgm:prSet custT="1"/>
      <dgm:spPr>
        <a:solidFill>
          <a:srgbClr val="FFFFFF"/>
        </a:solidFill>
        <a:ln w="38100" cmpd="sng">
          <a:solidFill>
            <a:srgbClr val="0ECC00"/>
          </a:solidFill>
        </a:ln>
        <a:effectLst/>
      </dgm:spPr>
      <dgm:t>
        <a:bodyPr/>
        <a:lstStyle/>
        <a:p>
          <a:endParaRPr lang="en-GB" sz="2000"/>
        </a:p>
      </dgm:t>
    </dgm:pt>
    <dgm:pt modelId="{6CD60870-D228-4E7C-AB37-75604251742A}">
      <dgm:prSet custT="1"/>
      <dgm:spPr>
        <a:solidFill>
          <a:srgbClr val="FFFFFF"/>
        </a:solidFill>
        <a:ln w="38100" cmpd="sng">
          <a:solidFill>
            <a:srgbClr val="0ECC00"/>
          </a:solidFill>
        </a:ln>
        <a:effectLst/>
      </dgm:spPr>
      <dgm:t>
        <a:bodyPr/>
        <a:lstStyle/>
        <a:p>
          <a:r>
            <a:rPr lang="en-US" sz="2400" dirty="0">
              <a:solidFill>
                <a:srgbClr val="000000"/>
              </a:solidFill>
            </a:rPr>
            <a:t>Write simplest code </a:t>
          </a:r>
          <a:br>
            <a:rPr lang="en-US" sz="2400" dirty="0">
              <a:solidFill>
                <a:srgbClr val="000000"/>
              </a:solidFill>
            </a:rPr>
          </a:br>
          <a:r>
            <a:rPr lang="en-US" sz="2000" dirty="0">
              <a:solidFill>
                <a:srgbClr val="000000"/>
              </a:solidFill>
            </a:rPr>
            <a:t>that makes tests pass</a:t>
          </a:r>
        </a:p>
      </dgm:t>
    </dgm:pt>
    <dgm:pt modelId="{75E4D45F-C716-48A2-8E57-584BA67C4566}" type="parTrans" cxnId="{8747F884-7CA4-413D-AFAC-DD5CAE19DDA5}">
      <dgm:prSet/>
      <dgm:spPr/>
      <dgm:t>
        <a:bodyPr/>
        <a:lstStyle/>
        <a:p>
          <a:endParaRPr lang="en-GB" sz="2000"/>
        </a:p>
      </dgm:t>
    </dgm:pt>
    <dgm:pt modelId="{04BB66AA-DBE2-4BFD-A94E-A31165187E75}" type="sibTrans" cxnId="{8747F884-7CA4-413D-AFAC-DD5CAE19DDA5}">
      <dgm:prSet custT="1"/>
      <dgm:spPr>
        <a:solidFill>
          <a:srgbClr val="FFFFFF"/>
        </a:solidFill>
        <a:ln w="38100" cmpd="sng">
          <a:solidFill>
            <a:srgbClr val="0ECC00"/>
          </a:solidFill>
        </a:ln>
        <a:effectLst/>
      </dgm:spPr>
      <dgm:t>
        <a:bodyPr/>
        <a:lstStyle/>
        <a:p>
          <a:endParaRPr lang="en-GB" sz="2000"/>
        </a:p>
      </dgm:t>
    </dgm:pt>
    <dgm:pt modelId="{D8FC48C4-469B-40DC-950F-ABA168836D34}">
      <dgm:prSet custT="1"/>
      <dgm:spPr>
        <a:solidFill>
          <a:srgbClr val="FFFFFF"/>
        </a:solidFill>
        <a:ln w="38100" cmpd="sng">
          <a:solidFill>
            <a:srgbClr val="0ECC00"/>
          </a:solidFill>
        </a:ln>
        <a:effectLst/>
      </dgm:spPr>
      <dgm:t>
        <a:bodyPr/>
        <a:lstStyle/>
        <a:p>
          <a:r>
            <a:rPr lang="en-US" sz="2400" dirty="0">
              <a:solidFill>
                <a:srgbClr val="000000"/>
              </a:solidFill>
            </a:rPr>
            <a:t>Run tests and debug </a:t>
          </a:r>
          <a:br>
            <a:rPr lang="en-US" sz="2400" dirty="0">
              <a:solidFill>
                <a:srgbClr val="000000"/>
              </a:solidFill>
            </a:rPr>
          </a:br>
          <a:r>
            <a:rPr lang="en-US" sz="2000" dirty="0">
              <a:solidFill>
                <a:srgbClr val="000000"/>
              </a:solidFill>
            </a:rPr>
            <a:t>until </a:t>
          </a:r>
          <a:r>
            <a:rPr lang="en-US" sz="2000" i="1" dirty="0">
              <a:solidFill>
                <a:srgbClr val="000000"/>
              </a:solidFill>
            </a:rPr>
            <a:t>all</a:t>
          </a:r>
          <a:r>
            <a:rPr lang="en-US" sz="2000" dirty="0">
              <a:solidFill>
                <a:srgbClr val="000000"/>
              </a:solidFill>
            </a:rPr>
            <a:t> tests pass</a:t>
          </a:r>
        </a:p>
      </dgm:t>
    </dgm:pt>
    <dgm:pt modelId="{3B29C759-9861-4F5A-9C39-84993FBBD849}" type="parTrans" cxnId="{165AE32A-34E6-4032-86AF-87A045F8F59C}">
      <dgm:prSet/>
      <dgm:spPr/>
      <dgm:t>
        <a:bodyPr/>
        <a:lstStyle/>
        <a:p>
          <a:endParaRPr lang="en-GB" sz="2000"/>
        </a:p>
      </dgm:t>
    </dgm:pt>
    <dgm:pt modelId="{CB49FD0C-9B39-4860-B781-669D9FC3FB40}" type="sibTrans" cxnId="{165AE32A-34E6-4032-86AF-87A045F8F59C}">
      <dgm:prSet custT="1"/>
      <dgm:spPr>
        <a:solidFill>
          <a:srgbClr val="FFFFFF"/>
        </a:solidFill>
        <a:ln w="38100" cmpd="sng">
          <a:solidFill>
            <a:srgbClr val="0ECC00"/>
          </a:solidFill>
        </a:ln>
        <a:effectLst/>
      </dgm:spPr>
      <dgm:t>
        <a:bodyPr/>
        <a:lstStyle/>
        <a:p>
          <a:endParaRPr lang="en-GB" sz="2000"/>
        </a:p>
      </dgm:t>
    </dgm:pt>
    <dgm:pt modelId="{96BC0EEB-57F0-4267-86F0-4EA98B40D230}">
      <dgm:prSet custT="1"/>
      <dgm:spPr>
        <a:solidFill>
          <a:srgbClr val="FFFFFF"/>
        </a:solidFill>
        <a:ln w="38100" cmpd="sng">
          <a:solidFill>
            <a:srgbClr val="0ECC00"/>
          </a:solidFill>
        </a:ln>
        <a:effectLst/>
      </dgm:spPr>
      <dgm:t>
        <a:bodyPr/>
        <a:lstStyle/>
        <a:p>
          <a:r>
            <a:rPr lang="en-US" sz="2400" dirty="0">
              <a:solidFill>
                <a:srgbClr val="000000"/>
              </a:solidFill>
            </a:rPr>
            <a:t>Refactor and optimize </a:t>
          </a:r>
          <a:br>
            <a:rPr lang="en-US" sz="2400" dirty="0">
              <a:solidFill>
                <a:srgbClr val="000000"/>
              </a:solidFill>
            </a:rPr>
          </a:br>
          <a:r>
            <a:rPr lang="en-US" sz="2000" dirty="0">
              <a:solidFill>
                <a:srgbClr val="000000"/>
              </a:solidFill>
            </a:rPr>
            <a:t>only if necessary</a:t>
          </a:r>
        </a:p>
      </dgm:t>
    </dgm:pt>
    <dgm:pt modelId="{A57BE1BC-E807-47AE-8640-A3F276768BED}" type="parTrans" cxnId="{B9FDB916-0E3A-45DF-B817-B4FF0DF0DD0F}">
      <dgm:prSet/>
      <dgm:spPr/>
      <dgm:t>
        <a:bodyPr/>
        <a:lstStyle/>
        <a:p>
          <a:endParaRPr lang="en-GB" sz="2000"/>
        </a:p>
      </dgm:t>
    </dgm:pt>
    <dgm:pt modelId="{062036D4-7094-47BF-9BE9-A58B2E6A4D41}" type="sibTrans" cxnId="{B9FDB916-0E3A-45DF-B817-B4FF0DF0DD0F}">
      <dgm:prSet/>
      <dgm:spPr/>
      <dgm:t>
        <a:bodyPr/>
        <a:lstStyle/>
        <a:p>
          <a:endParaRPr lang="en-GB" sz="2000"/>
        </a:p>
      </dgm:t>
    </dgm:pt>
    <dgm:pt modelId="{E188BD28-8BF3-DF4E-89B0-D0D9BDDAD858}">
      <dgm:prSet phldrT="[Text]" custT="1"/>
      <dgm:spPr>
        <a:solidFill>
          <a:schemeClr val="bg1"/>
        </a:solidFill>
        <a:ln w="38100" cmpd="sng">
          <a:solidFill>
            <a:srgbClr val="FF0000"/>
          </a:solidFill>
        </a:ln>
        <a:effectLst/>
      </dgm:spPr>
      <dgm:t>
        <a:bodyPr/>
        <a:lstStyle/>
        <a:p>
          <a:r>
            <a:rPr lang="en-GB" sz="2400" dirty="0">
              <a:solidFill>
                <a:schemeClr val="tx1"/>
              </a:solidFill>
            </a:rPr>
            <a:t>Pick your next feature</a:t>
          </a:r>
        </a:p>
      </dgm:t>
    </dgm:pt>
    <dgm:pt modelId="{36E39B49-FFE1-4141-AC7D-DEC0690E85F8}" type="parTrans" cxnId="{0F95B477-3571-3442-BE80-0888F825957B}">
      <dgm:prSet/>
      <dgm:spPr/>
      <dgm:t>
        <a:bodyPr/>
        <a:lstStyle/>
        <a:p>
          <a:endParaRPr lang="en-US" sz="1600"/>
        </a:p>
      </dgm:t>
    </dgm:pt>
    <dgm:pt modelId="{7764EA43-B182-BC4F-BCDA-333200F918B8}" type="sibTrans" cxnId="{0F95B477-3571-3442-BE80-0888F825957B}">
      <dgm:prSet custT="1"/>
      <dgm:spPr>
        <a:solidFill>
          <a:srgbClr val="FFFFFF"/>
        </a:solidFill>
        <a:ln w="38100" cmpd="sng">
          <a:solidFill>
            <a:srgbClr val="FF0000"/>
          </a:solidFill>
        </a:ln>
        <a:effectLst/>
      </dgm:spPr>
      <dgm:t>
        <a:bodyPr/>
        <a:lstStyle/>
        <a:p>
          <a:endParaRPr lang="en-US" sz="1100"/>
        </a:p>
      </dgm:t>
    </dgm:pt>
    <dgm:pt modelId="{7A234B30-A436-41B7-96D9-05CCC2F7ADDC}" type="pres">
      <dgm:prSet presAssocID="{47AA4630-B738-4650-913F-7378CC40D312}" presName="linearFlow" presStyleCnt="0">
        <dgm:presLayoutVars>
          <dgm:resizeHandles val="exact"/>
        </dgm:presLayoutVars>
      </dgm:prSet>
      <dgm:spPr/>
    </dgm:pt>
    <dgm:pt modelId="{8B185A30-22C7-6840-8D3E-58B36EE38549}" type="pres">
      <dgm:prSet presAssocID="{E188BD28-8BF3-DF4E-89B0-D0D9BDDAD858}" presName="node" presStyleLbl="node1" presStyleIdx="0" presStyleCnt="5" custScaleX="138432">
        <dgm:presLayoutVars>
          <dgm:bulletEnabled val="1"/>
        </dgm:presLayoutVars>
      </dgm:prSet>
      <dgm:spPr/>
    </dgm:pt>
    <dgm:pt modelId="{66533B70-8731-2345-9B98-5A7A7F80153B}" type="pres">
      <dgm:prSet presAssocID="{7764EA43-B182-BC4F-BCDA-333200F918B8}" presName="sibTrans" presStyleLbl="sibTrans2D1" presStyleIdx="0" presStyleCnt="4"/>
      <dgm:spPr/>
    </dgm:pt>
    <dgm:pt modelId="{5EB7E61C-215B-AD45-8738-514EF8F5F4E5}" type="pres">
      <dgm:prSet presAssocID="{7764EA43-B182-BC4F-BCDA-333200F918B8}" presName="connectorText" presStyleLbl="sibTrans2D1" presStyleIdx="0" presStyleCnt="4"/>
      <dgm:spPr/>
    </dgm:pt>
    <dgm:pt modelId="{87C32DCB-D7CA-425A-A14D-DC1B34BAA990}" type="pres">
      <dgm:prSet presAssocID="{97DB59AD-8506-4A74-BB78-BA533F4FB10F}" presName="node" presStyleLbl="node1" presStyleIdx="1" presStyleCnt="5" custScaleX="140984">
        <dgm:presLayoutVars>
          <dgm:bulletEnabled val="1"/>
        </dgm:presLayoutVars>
      </dgm:prSet>
      <dgm:spPr/>
    </dgm:pt>
    <dgm:pt modelId="{143F6140-E7F1-4CCF-A9B1-524762512517}" type="pres">
      <dgm:prSet presAssocID="{EFB1699C-C280-416C-B6B3-B9CB2E52EAA1}" presName="sibTrans" presStyleLbl="sibTrans2D1" presStyleIdx="1" presStyleCnt="4"/>
      <dgm:spPr/>
    </dgm:pt>
    <dgm:pt modelId="{B2BEE0C4-D8B2-432A-8CB1-C2162205DCA3}" type="pres">
      <dgm:prSet presAssocID="{EFB1699C-C280-416C-B6B3-B9CB2E52EAA1}" presName="connectorText" presStyleLbl="sibTrans2D1" presStyleIdx="1" presStyleCnt="4"/>
      <dgm:spPr/>
    </dgm:pt>
    <dgm:pt modelId="{3FA6B472-D1F3-409B-BF18-F1310278CB78}" type="pres">
      <dgm:prSet presAssocID="{6CD60870-D228-4E7C-AB37-75604251742A}" presName="node" presStyleLbl="node1" presStyleIdx="2" presStyleCnt="5" custScaleX="139871">
        <dgm:presLayoutVars>
          <dgm:bulletEnabled val="1"/>
        </dgm:presLayoutVars>
      </dgm:prSet>
      <dgm:spPr/>
    </dgm:pt>
    <dgm:pt modelId="{E202264D-36A3-408A-9050-7FBD30D2645C}" type="pres">
      <dgm:prSet presAssocID="{04BB66AA-DBE2-4BFD-A94E-A31165187E75}" presName="sibTrans" presStyleLbl="sibTrans2D1" presStyleIdx="2" presStyleCnt="4"/>
      <dgm:spPr/>
    </dgm:pt>
    <dgm:pt modelId="{E3B3E849-56D6-49C5-932E-7B5B0F9F195C}" type="pres">
      <dgm:prSet presAssocID="{04BB66AA-DBE2-4BFD-A94E-A31165187E75}" presName="connectorText" presStyleLbl="sibTrans2D1" presStyleIdx="2" presStyleCnt="4"/>
      <dgm:spPr/>
    </dgm:pt>
    <dgm:pt modelId="{3725F2C1-AA1D-49A3-9D73-9D444D08CE71}" type="pres">
      <dgm:prSet presAssocID="{D8FC48C4-469B-40DC-950F-ABA168836D34}" presName="node" presStyleLbl="node1" presStyleIdx="3" presStyleCnt="5" custScaleX="139871">
        <dgm:presLayoutVars>
          <dgm:bulletEnabled val="1"/>
        </dgm:presLayoutVars>
      </dgm:prSet>
      <dgm:spPr/>
    </dgm:pt>
    <dgm:pt modelId="{B4CC5E68-BD20-49EE-86FA-E08541A3FE12}" type="pres">
      <dgm:prSet presAssocID="{CB49FD0C-9B39-4860-B781-669D9FC3FB40}" presName="sibTrans" presStyleLbl="sibTrans2D1" presStyleIdx="3" presStyleCnt="4"/>
      <dgm:spPr/>
    </dgm:pt>
    <dgm:pt modelId="{BD1FA95E-C45B-4671-BBAB-95DCE436E052}" type="pres">
      <dgm:prSet presAssocID="{CB49FD0C-9B39-4860-B781-669D9FC3FB40}" presName="connectorText" presStyleLbl="sibTrans2D1" presStyleIdx="3" presStyleCnt="4"/>
      <dgm:spPr/>
    </dgm:pt>
    <dgm:pt modelId="{C45FEE31-6BF1-4E83-9497-1224D8F07991}" type="pres">
      <dgm:prSet presAssocID="{96BC0EEB-57F0-4267-86F0-4EA98B40D230}" presName="node" presStyleLbl="node1" presStyleIdx="4" presStyleCnt="5" custScaleX="139871">
        <dgm:presLayoutVars>
          <dgm:bulletEnabled val="1"/>
        </dgm:presLayoutVars>
      </dgm:prSet>
      <dgm:spPr/>
    </dgm:pt>
  </dgm:ptLst>
  <dgm:cxnLst>
    <dgm:cxn modelId="{0A22D10B-D71A-5B4D-BEC1-7C41DC85EEB6}" type="presOf" srcId="{97DB59AD-8506-4A74-BB78-BA533F4FB10F}" destId="{87C32DCB-D7CA-425A-A14D-DC1B34BAA990}" srcOrd="0" destOrd="0" presId="urn:microsoft.com/office/officeart/2005/8/layout/process2"/>
    <dgm:cxn modelId="{E66AB70D-B419-8F42-AB07-6CEF773FFD8D}" type="presOf" srcId="{6CD60870-D228-4E7C-AB37-75604251742A}" destId="{3FA6B472-D1F3-409B-BF18-F1310278CB78}" srcOrd="0" destOrd="0" presId="urn:microsoft.com/office/officeart/2005/8/layout/process2"/>
    <dgm:cxn modelId="{55C62713-44FB-4A48-834F-6EE7002CC122}" type="presOf" srcId="{7764EA43-B182-BC4F-BCDA-333200F918B8}" destId="{66533B70-8731-2345-9B98-5A7A7F80153B}" srcOrd="0" destOrd="0" presId="urn:microsoft.com/office/officeart/2005/8/layout/process2"/>
    <dgm:cxn modelId="{B9FDB916-0E3A-45DF-B817-B4FF0DF0DD0F}" srcId="{47AA4630-B738-4650-913F-7378CC40D312}" destId="{96BC0EEB-57F0-4267-86F0-4EA98B40D230}" srcOrd="4" destOrd="0" parTransId="{A57BE1BC-E807-47AE-8640-A3F276768BED}" sibTransId="{062036D4-7094-47BF-9BE9-A58B2E6A4D41}"/>
    <dgm:cxn modelId="{1247801C-BAB9-274C-B7C8-2824B008DED7}" type="presOf" srcId="{D8FC48C4-469B-40DC-950F-ABA168836D34}" destId="{3725F2C1-AA1D-49A3-9D73-9D444D08CE71}" srcOrd="0" destOrd="0" presId="urn:microsoft.com/office/officeart/2005/8/layout/process2"/>
    <dgm:cxn modelId="{E66DC529-1FE0-154A-8673-E77A451680BA}" type="presOf" srcId="{CB49FD0C-9B39-4860-B781-669D9FC3FB40}" destId="{B4CC5E68-BD20-49EE-86FA-E08541A3FE12}" srcOrd="0" destOrd="0" presId="urn:microsoft.com/office/officeart/2005/8/layout/process2"/>
    <dgm:cxn modelId="{165AE32A-34E6-4032-86AF-87A045F8F59C}" srcId="{47AA4630-B738-4650-913F-7378CC40D312}" destId="{D8FC48C4-469B-40DC-950F-ABA168836D34}" srcOrd="3" destOrd="0" parTransId="{3B29C759-9861-4F5A-9C39-84993FBBD849}" sibTransId="{CB49FD0C-9B39-4860-B781-669D9FC3FB40}"/>
    <dgm:cxn modelId="{9DA36E3B-2919-1C46-B2E5-C0B732315014}" type="presOf" srcId="{EFB1699C-C280-416C-B6B3-B9CB2E52EAA1}" destId="{143F6140-E7F1-4CCF-A9B1-524762512517}" srcOrd="0" destOrd="0" presId="urn:microsoft.com/office/officeart/2005/8/layout/process2"/>
    <dgm:cxn modelId="{5C9E335E-5F74-724C-BFB1-DCB6E65EC219}" type="presOf" srcId="{E188BD28-8BF3-DF4E-89B0-D0D9BDDAD858}" destId="{8B185A30-22C7-6840-8D3E-58B36EE38549}" srcOrd="0" destOrd="0" presId="urn:microsoft.com/office/officeart/2005/8/layout/process2"/>
    <dgm:cxn modelId="{8F9C2B67-9886-7441-80DD-429CF8C84185}" type="presOf" srcId="{47AA4630-B738-4650-913F-7378CC40D312}" destId="{7A234B30-A436-41B7-96D9-05CCC2F7ADDC}" srcOrd="0" destOrd="0" presId="urn:microsoft.com/office/officeart/2005/8/layout/process2"/>
    <dgm:cxn modelId="{0F95B477-3571-3442-BE80-0888F825957B}" srcId="{47AA4630-B738-4650-913F-7378CC40D312}" destId="{E188BD28-8BF3-DF4E-89B0-D0D9BDDAD858}" srcOrd="0" destOrd="0" parTransId="{36E39B49-FFE1-4141-AC7D-DEC0690E85F8}" sibTransId="{7764EA43-B182-BC4F-BCDA-333200F918B8}"/>
    <dgm:cxn modelId="{8747F884-7CA4-413D-AFAC-DD5CAE19DDA5}" srcId="{47AA4630-B738-4650-913F-7378CC40D312}" destId="{6CD60870-D228-4E7C-AB37-75604251742A}" srcOrd="2" destOrd="0" parTransId="{75E4D45F-C716-48A2-8E57-584BA67C4566}" sibTransId="{04BB66AA-DBE2-4BFD-A94E-A31165187E75}"/>
    <dgm:cxn modelId="{F134FA8C-3E11-174B-930C-25BE1E162B21}" type="presOf" srcId="{CB49FD0C-9B39-4860-B781-669D9FC3FB40}" destId="{BD1FA95E-C45B-4671-BBAB-95DCE436E052}" srcOrd="1" destOrd="0" presId="urn:microsoft.com/office/officeart/2005/8/layout/process2"/>
    <dgm:cxn modelId="{277817A0-FD66-6947-A053-2F263ED6D8B0}" type="presOf" srcId="{96BC0EEB-57F0-4267-86F0-4EA98B40D230}" destId="{C45FEE31-6BF1-4E83-9497-1224D8F07991}" srcOrd="0" destOrd="0" presId="urn:microsoft.com/office/officeart/2005/8/layout/process2"/>
    <dgm:cxn modelId="{F91E15A7-C24F-4D74-8B1A-D7C0021B8888}" srcId="{47AA4630-B738-4650-913F-7378CC40D312}" destId="{97DB59AD-8506-4A74-BB78-BA533F4FB10F}" srcOrd="1" destOrd="0" parTransId="{E5F038C7-DBC4-490A-AAFB-6D151F9C0538}" sibTransId="{EFB1699C-C280-416C-B6B3-B9CB2E52EAA1}"/>
    <dgm:cxn modelId="{C70C51C3-D987-1448-9289-918857039BFE}" type="presOf" srcId="{7764EA43-B182-BC4F-BCDA-333200F918B8}" destId="{5EB7E61C-215B-AD45-8738-514EF8F5F4E5}" srcOrd="1" destOrd="0" presId="urn:microsoft.com/office/officeart/2005/8/layout/process2"/>
    <dgm:cxn modelId="{F37546EE-15AD-6840-A8A0-12F23749B15E}" type="presOf" srcId="{EFB1699C-C280-416C-B6B3-B9CB2E52EAA1}" destId="{B2BEE0C4-D8B2-432A-8CB1-C2162205DCA3}" srcOrd="1" destOrd="0" presId="urn:microsoft.com/office/officeart/2005/8/layout/process2"/>
    <dgm:cxn modelId="{DE07A1F1-678D-8647-A24E-96BD2CFD47CF}" type="presOf" srcId="{04BB66AA-DBE2-4BFD-A94E-A31165187E75}" destId="{E202264D-36A3-408A-9050-7FBD30D2645C}" srcOrd="0" destOrd="0" presId="urn:microsoft.com/office/officeart/2005/8/layout/process2"/>
    <dgm:cxn modelId="{54D38BF8-1FB5-B247-85A5-258CE2F5B784}" type="presOf" srcId="{04BB66AA-DBE2-4BFD-A94E-A31165187E75}" destId="{E3B3E849-56D6-49C5-932E-7B5B0F9F195C}" srcOrd="1" destOrd="0" presId="urn:microsoft.com/office/officeart/2005/8/layout/process2"/>
    <dgm:cxn modelId="{1860D1C1-1ADB-1F47-9CC7-007C35383655}" type="presParOf" srcId="{7A234B30-A436-41B7-96D9-05CCC2F7ADDC}" destId="{8B185A30-22C7-6840-8D3E-58B36EE38549}" srcOrd="0" destOrd="0" presId="urn:microsoft.com/office/officeart/2005/8/layout/process2"/>
    <dgm:cxn modelId="{35113D87-8350-D44E-97E7-6C77495D1050}" type="presParOf" srcId="{7A234B30-A436-41B7-96D9-05CCC2F7ADDC}" destId="{66533B70-8731-2345-9B98-5A7A7F80153B}" srcOrd="1" destOrd="0" presId="urn:microsoft.com/office/officeart/2005/8/layout/process2"/>
    <dgm:cxn modelId="{40163969-0B66-1B4F-85F9-8C2D15EF9773}" type="presParOf" srcId="{66533B70-8731-2345-9B98-5A7A7F80153B}" destId="{5EB7E61C-215B-AD45-8738-514EF8F5F4E5}" srcOrd="0" destOrd="0" presId="urn:microsoft.com/office/officeart/2005/8/layout/process2"/>
    <dgm:cxn modelId="{11548B34-07D3-F746-BA65-38C64F1C282B}" type="presParOf" srcId="{7A234B30-A436-41B7-96D9-05CCC2F7ADDC}" destId="{87C32DCB-D7CA-425A-A14D-DC1B34BAA990}" srcOrd="2" destOrd="0" presId="urn:microsoft.com/office/officeart/2005/8/layout/process2"/>
    <dgm:cxn modelId="{F03B2783-4055-8542-B419-C5E6817234CF}" type="presParOf" srcId="{7A234B30-A436-41B7-96D9-05CCC2F7ADDC}" destId="{143F6140-E7F1-4CCF-A9B1-524762512517}" srcOrd="3" destOrd="0" presId="urn:microsoft.com/office/officeart/2005/8/layout/process2"/>
    <dgm:cxn modelId="{359D67CC-12B7-B645-9CCE-E5FA3733531F}" type="presParOf" srcId="{143F6140-E7F1-4CCF-A9B1-524762512517}" destId="{B2BEE0C4-D8B2-432A-8CB1-C2162205DCA3}" srcOrd="0" destOrd="0" presId="urn:microsoft.com/office/officeart/2005/8/layout/process2"/>
    <dgm:cxn modelId="{7E7A881D-C53D-004A-8B63-6CE557F974DA}" type="presParOf" srcId="{7A234B30-A436-41B7-96D9-05CCC2F7ADDC}" destId="{3FA6B472-D1F3-409B-BF18-F1310278CB78}" srcOrd="4" destOrd="0" presId="urn:microsoft.com/office/officeart/2005/8/layout/process2"/>
    <dgm:cxn modelId="{C4D13EBE-DD43-EE4D-A2AD-1A000F145052}" type="presParOf" srcId="{7A234B30-A436-41B7-96D9-05CCC2F7ADDC}" destId="{E202264D-36A3-408A-9050-7FBD30D2645C}" srcOrd="5" destOrd="0" presId="urn:microsoft.com/office/officeart/2005/8/layout/process2"/>
    <dgm:cxn modelId="{D502F20C-3F4D-894D-8AE1-803335792043}" type="presParOf" srcId="{E202264D-36A3-408A-9050-7FBD30D2645C}" destId="{E3B3E849-56D6-49C5-932E-7B5B0F9F195C}" srcOrd="0" destOrd="0" presId="urn:microsoft.com/office/officeart/2005/8/layout/process2"/>
    <dgm:cxn modelId="{80F11729-27B3-D247-A558-2DD0EFDF29EF}" type="presParOf" srcId="{7A234B30-A436-41B7-96D9-05CCC2F7ADDC}" destId="{3725F2C1-AA1D-49A3-9D73-9D444D08CE71}" srcOrd="6" destOrd="0" presId="urn:microsoft.com/office/officeart/2005/8/layout/process2"/>
    <dgm:cxn modelId="{7CB088D8-DECF-A243-A85D-B6DBF8FDDB28}" type="presParOf" srcId="{7A234B30-A436-41B7-96D9-05CCC2F7ADDC}" destId="{B4CC5E68-BD20-49EE-86FA-E08541A3FE12}" srcOrd="7" destOrd="0" presId="urn:microsoft.com/office/officeart/2005/8/layout/process2"/>
    <dgm:cxn modelId="{7A6A62AF-D7EF-904C-82FB-4C47238FD90D}" type="presParOf" srcId="{B4CC5E68-BD20-49EE-86FA-E08541A3FE12}" destId="{BD1FA95E-C45B-4671-BBAB-95DCE436E052}" srcOrd="0" destOrd="0" presId="urn:microsoft.com/office/officeart/2005/8/layout/process2"/>
    <dgm:cxn modelId="{27A2D9F2-1B83-3E43-A1EC-13362C594AFC}" type="presParOf" srcId="{7A234B30-A436-41B7-96D9-05CCC2F7ADDC}" destId="{C45FEE31-6BF1-4E83-9497-1224D8F07991}" srcOrd="8" destOrd="0" presId="urn:microsoft.com/office/officeart/2005/8/layout/process2"/>
  </dgm:cxnLst>
  <dgm:bg>
    <a:noFill/>
    <a:effect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7AA4630-B738-4650-913F-7378CC40D312}" type="doc">
      <dgm:prSet loTypeId="urn:microsoft.com/office/officeart/2005/8/layout/process2" loCatId="process" qsTypeId="urn:microsoft.com/office/officeart/2005/8/quickstyle/simple4" qsCatId="simple" csTypeId="urn:microsoft.com/office/officeart/2005/8/colors/colorful1#2" csCatId="colorful" phldr="1"/>
      <dgm:spPr/>
    </dgm:pt>
    <dgm:pt modelId="{97DB59AD-8506-4A74-BB78-BA533F4FB10F}">
      <dgm:prSet phldrT="[Text]" custT="1"/>
      <dgm:spPr>
        <a:solidFill>
          <a:srgbClr val="FFFFFF"/>
        </a:solidFill>
        <a:ln w="38100" cmpd="sng">
          <a:solidFill>
            <a:srgbClr val="0ECC00"/>
          </a:solidFill>
        </a:ln>
        <a:effectLst/>
      </dgm:spPr>
      <dgm:t>
        <a:bodyPr/>
        <a:lstStyle/>
        <a:p>
          <a:r>
            <a:rPr lang="en-US" sz="2400" dirty="0">
              <a:solidFill>
                <a:srgbClr val="000000"/>
              </a:solidFill>
            </a:rPr>
            <a:t>Write tests </a:t>
          </a:r>
          <a:br>
            <a:rPr lang="en-US" sz="2400" dirty="0">
              <a:solidFill>
                <a:srgbClr val="000000"/>
              </a:solidFill>
            </a:rPr>
          </a:br>
          <a:r>
            <a:rPr lang="en-US" sz="2000" dirty="0">
              <a:solidFill>
                <a:srgbClr val="000000"/>
              </a:solidFill>
            </a:rPr>
            <a:t>to check that feature works </a:t>
          </a:r>
          <a:endParaRPr lang="en-GB" sz="2400" dirty="0">
            <a:solidFill>
              <a:srgbClr val="000000"/>
            </a:solidFill>
          </a:endParaRPr>
        </a:p>
      </dgm:t>
    </dgm:pt>
    <dgm:pt modelId="{E5F038C7-DBC4-490A-AAFB-6D151F9C0538}" type="parTrans" cxnId="{F91E15A7-C24F-4D74-8B1A-D7C0021B8888}">
      <dgm:prSet/>
      <dgm:spPr/>
      <dgm:t>
        <a:bodyPr/>
        <a:lstStyle/>
        <a:p>
          <a:endParaRPr lang="en-GB" sz="2000"/>
        </a:p>
      </dgm:t>
    </dgm:pt>
    <dgm:pt modelId="{EFB1699C-C280-416C-B6B3-B9CB2E52EAA1}" type="sibTrans" cxnId="{F91E15A7-C24F-4D74-8B1A-D7C0021B8888}">
      <dgm:prSet custT="1"/>
      <dgm:spPr>
        <a:solidFill>
          <a:srgbClr val="FFFFFF"/>
        </a:solidFill>
        <a:ln w="38100" cmpd="sng">
          <a:solidFill>
            <a:srgbClr val="0ECC00"/>
          </a:solidFill>
        </a:ln>
        <a:effectLst/>
      </dgm:spPr>
      <dgm:t>
        <a:bodyPr/>
        <a:lstStyle/>
        <a:p>
          <a:endParaRPr lang="en-GB" sz="2000"/>
        </a:p>
      </dgm:t>
    </dgm:pt>
    <dgm:pt modelId="{6CD60870-D228-4E7C-AB37-75604251742A}">
      <dgm:prSet custT="1"/>
      <dgm:spPr>
        <a:solidFill>
          <a:srgbClr val="FFFFFF"/>
        </a:solidFill>
        <a:ln w="38100" cmpd="sng">
          <a:solidFill>
            <a:srgbClr val="0ECC00"/>
          </a:solidFill>
        </a:ln>
        <a:effectLst/>
      </dgm:spPr>
      <dgm:t>
        <a:bodyPr/>
        <a:lstStyle/>
        <a:p>
          <a:r>
            <a:rPr lang="en-US" sz="2400" dirty="0">
              <a:solidFill>
                <a:srgbClr val="000000"/>
              </a:solidFill>
            </a:rPr>
            <a:t>Write simplest code </a:t>
          </a:r>
          <a:br>
            <a:rPr lang="en-US" sz="2400" dirty="0">
              <a:solidFill>
                <a:srgbClr val="000000"/>
              </a:solidFill>
            </a:rPr>
          </a:br>
          <a:r>
            <a:rPr lang="en-US" sz="2000" dirty="0">
              <a:solidFill>
                <a:srgbClr val="000000"/>
              </a:solidFill>
            </a:rPr>
            <a:t>that makes tests pass</a:t>
          </a:r>
        </a:p>
      </dgm:t>
    </dgm:pt>
    <dgm:pt modelId="{75E4D45F-C716-48A2-8E57-584BA67C4566}" type="parTrans" cxnId="{8747F884-7CA4-413D-AFAC-DD5CAE19DDA5}">
      <dgm:prSet/>
      <dgm:spPr/>
      <dgm:t>
        <a:bodyPr/>
        <a:lstStyle/>
        <a:p>
          <a:endParaRPr lang="en-GB" sz="2000"/>
        </a:p>
      </dgm:t>
    </dgm:pt>
    <dgm:pt modelId="{04BB66AA-DBE2-4BFD-A94E-A31165187E75}" type="sibTrans" cxnId="{8747F884-7CA4-413D-AFAC-DD5CAE19DDA5}">
      <dgm:prSet custT="1"/>
      <dgm:spPr>
        <a:solidFill>
          <a:srgbClr val="FFFFFF"/>
        </a:solidFill>
        <a:ln w="38100" cmpd="sng">
          <a:solidFill>
            <a:srgbClr val="0ECC00"/>
          </a:solidFill>
        </a:ln>
        <a:effectLst/>
      </dgm:spPr>
      <dgm:t>
        <a:bodyPr/>
        <a:lstStyle/>
        <a:p>
          <a:endParaRPr lang="en-GB" sz="2000"/>
        </a:p>
      </dgm:t>
    </dgm:pt>
    <dgm:pt modelId="{D8FC48C4-469B-40DC-950F-ABA168836D34}">
      <dgm:prSet custT="1"/>
      <dgm:spPr>
        <a:solidFill>
          <a:srgbClr val="FFFFFF"/>
        </a:solidFill>
        <a:ln w="38100" cmpd="sng">
          <a:solidFill>
            <a:srgbClr val="0ECC00"/>
          </a:solidFill>
        </a:ln>
        <a:effectLst/>
      </dgm:spPr>
      <dgm:t>
        <a:bodyPr/>
        <a:lstStyle/>
        <a:p>
          <a:r>
            <a:rPr lang="en-US" sz="2400" dirty="0">
              <a:solidFill>
                <a:srgbClr val="000000"/>
              </a:solidFill>
            </a:rPr>
            <a:t>Run tests and debug </a:t>
          </a:r>
          <a:br>
            <a:rPr lang="en-US" sz="2400" dirty="0">
              <a:solidFill>
                <a:srgbClr val="000000"/>
              </a:solidFill>
            </a:rPr>
          </a:br>
          <a:r>
            <a:rPr lang="en-US" sz="2000" dirty="0">
              <a:solidFill>
                <a:srgbClr val="000000"/>
              </a:solidFill>
            </a:rPr>
            <a:t>until </a:t>
          </a:r>
          <a:r>
            <a:rPr lang="en-US" sz="2000" i="1" dirty="0">
              <a:solidFill>
                <a:srgbClr val="000000"/>
              </a:solidFill>
            </a:rPr>
            <a:t>all</a:t>
          </a:r>
          <a:r>
            <a:rPr lang="en-US" sz="2000" dirty="0">
              <a:solidFill>
                <a:srgbClr val="000000"/>
              </a:solidFill>
            </a:rPr>
            <a:t> tests pass</a:t>
          </a:r>
        </a:p>
      </dgm:t>
    </dgm:pt>
    <dgm:pt modelId="{3B29C759-9861-4F5A-9C39-84993FBBD849}" type="parTrans" cxnId="{165AE32A-34E6-4032-86AF-87A045F8F59C}">
      <dgm:prSet/>
      <dgm:spPr/>
      <dgm:t>
        <a:bodyPr/>
        <a:lstStyle/>
        <a:p>
          <a:endParaRPr lang="en-GB" sz="2000"/>
        </a:p>
      </dgm:t>
    </dgm:pt>
    <dgm:pt modelId="{CB49FD0C-9B39-4860-B781-669D9FC3FB40}" type="sibTrans" cxnId="{165AE32A-34E6-4032-86AF-87A045F8F59C}">
      <dgm:prSet custT="1"/>
      <dgm:spPr>
        <a:solidFill>
          <a:srgbClr val="FFFFFF"/>
        </a:solidFill>
        <a:ln w="38100" cmpd="sng">
          <a:solidFill>
            <a:srgbClr val="0ECC00"/>
          </a:solidFill>
        </a:ln>
        <a:effectLst/>
      </dgm:spPr>
      <dgm:t>
        <a:bodyPr/>
        <a:lstStyle/>
        <a:p>
          <a:endParaRPr lang="en-GB" sz="2000"/>
        </a:p>
      </dgm:t>
    </dgm:pt>
    <dgm:pt modelId="{96BC0EEB-57F0-4267-86F0-4EA98B40D230}">
      <dgm:prSet custT="1"/>
      <dgm:spPr>
        <a:solidFill>
          <a:srgbClr val="FFFFFF"/>
        </a:solidFill>
        <a:ln w="38100" cmpd="sng">
          <a:solidFill>
            <a:srgbClr val="0ECC00"/>
          </a:solidFill>
        </a:ln>
        <a:effectLst/>
      </dgm:spPr>
      <dgm:t>
        <a:bodyPr/>
        <a:lstStyle/>
        <a:p>
          <a:r>
            <a:rPr lang="en-US" sz="2400" dirty="0">
              <a:solidFill>
                <a:srgbClr val="000000"/>
              </a:solidFill>
            </a:rPr>
            <a:t>Refactor and optimize </a:t>
          </a:r>
          <a:br>
            <a:rPr lang="en-US" sz="2400" dirty="0">
              <a:solidFill>
                <a:srgbClr val="000000"/>
              </a:solidFill>
            </a:rPr>
          </a:br>
          <a:r>
            <a:rPr lang="en-US" sz="2000" dirty="0">
              <a:solidFill>
                <a:srgbClr val="000000"/>
              </a:solidFill>
            </a:rPr>
            <a:t>only if necessary</a:t>
          </a:r>
        </a:p>
      </dgm:t>
    </dgm:pt>
    <dgm:pt modelId="{A57BE1BC-E807-47AE-8640-A3F276768BED}" type="parTrans" cxnId="{B9FDB916-0E3A-45DF-B817-B4FF0DF0DD0F}">
      <dgm:prSet/>
      <dgm:spPr/>
      <dgm:t>
        <a:bodyPr/>
        <a:lstStyle/>
        <a:p>
          <a:endParaRPr lang="en-GB" sz="2000"/>
        </a:p>
      </dgm:t>
    </dgm:pt>
    <dgm:pt modelId="{062036D4-7094-47BF-9BE9-A58B2E6A4D41}" type="sibTrans" cxnId="{B9FDB916-0E3A-45DF-B817-B4FF0DF0DD0F}">
      <dgm:prSet/>
      <dgm:spPr/>
      <dgm:t>
        <a:bodyPr/>
        <a:lstStyle/>
        <a:p>
          <a:endParaRPr lang="en-GB" sz="2000"/>
        </a:p>
      </dgm:t>
    </dgm:pt>
    <dgm:pt modelId="{E188BD28-8BF3-DF4E-89B0-D0D9BDDAD858}">
      <dgm:prSet phldrT="[Text]" custT="1"/>
      <dgm:spPr>
        <a:solidFill>
          <a:schemeClr val="bg1"/>
        </a:solidFill>
        <a:ln w="38100" cmpd="sng">
          <a:solidFill>
            <a:srgbClr val="FF0000"/>
          </a:solidFill>
        </a:ln>
        <a:effectLst/>
      </dgm:spPr>
      <dgm:t>
        <a:bodyPr/>
        <a:lstStyle/>
        <a:p>
          <a:r>
            <a:rPr lang="en-GB" sz="2400" dirty="0">
              <a:solidFill>
                <a:schemeClr val="tx1"/>
              </a:solidFill>
            </a:rPr>
            <a:t>Pick your next feature</a:t>
          </a:r>
        </a:p>
      </dgm:t>
    </dgm:pt>
    <dgm:pt modelId="{36E39B49-FFE1-4141-AC7D-DEC0690E85F8}" type="parTrans" cxnId="{0F95B477-3571-3442-BE80-0888F825957B}">
      <dgm:prSet/>
      <dgm:spPr/>
      <dgm:t>
        <a:bodyPr/>
        <a:lstStyle/>
        <a:p>
          <a:endParaRPr lang="en-US" sz="1600"/>
        </a:p>
      </dgm:t>
    </dgm:pt>
    <dgm:pt modelId="{7764EA43-B182-BC4F-BCDA-333200F918B8}" type="sibTrans" cxnId="{0F95B477-3571-3442-BE80-0888F825957B}">
      <dgm:prSet custT="1"/>
      <dgm:spPr>
        <a:solidFill>
          <a:srgbClr val="FFFFFF"/>
        </a:solidFill>
        <a:ln w="38100" cmpd="sng">
          <a:solidFill>
            <a:srgbClr val="FF0000"/>
          </a:solidFill>
        </a:ln>
        <a:effectLst/>
      </dgm:spPr>
      <dgm:t>
        <a:bodyPr/>
        <a:lstStyle/>
        <a:p>
          <a:endParaRPr lang="en-US" sz="1100"/>
        </a:p>
      </dgm:t>
    </dgm:pt>
    <dgm:pt modelId="{7A234B30-A436-41B7-96D9-05CCC2F7ADDC}" type="pres">
      <dgm:prSet presAssocID="{47AA4630-B738-4650-913F-7378CC40D312}" presName="linearFlow" presStyleCnt="0">
        <dgm:presLayoutVars>
          <dgm:resizeHandles val="exact"/>
        </dgm:presLayoutVars>
      </dgm:prSet>
      <dgm:spPr/>
    </dgm:pt>
    <dgm:pt modelId="{8B185A30-22C7-6840-8D3E-58B36EE38549}" type="pres">
      <dgm:prSet presAssocID="{E188BD28-8BF3-DF4E-89B0-D0D9BDDAD858}" presName="node" presStyleLbl="node1" presStyleIdx="0" presStyleCnt="5" custScaleX="138432">
        <dgm:presLayoutVars>
          <dgm:bulletEnabled val="1"/>
        </dgm:presLayoutVars>
      </dgm:prSet>
      <dgm:spPr/>
    </dgm:pt>
    <dgm:pt modelId="{66533B70-8731-2345-9B98-5A7A7F80153B}" type="pres">
      <dgm:prSet presAssocID="{7764EA43-B182-BC4F-BCDA-333200F918B8}" presName="sibTrans" presStyleLbl="sibTrans2D1" presStyleIdx="0" presStyleCnt="4"/>
      <dgm:spPr/>
    </dgm:pt>
    <dgm:pt modelId="{5EB7E61C-215B-AD45-8738-514EF8F5F4E5}" type="pres">
      <dgm:prSet presAssocID="{7764EA43-B182-BC4F-BCDA-333200F918B8}" presName="connectorText" presStyleLbl="sibTrans2D1" presStyleIdx="0" presStyleCnt="4"/>
      <dgm:spPr/>
    </dgm:pt>
    <dgm:pt modelId="{87C32DCB-D7CA-425A-A14D-DC1B34BAA990}" type="pres">
      <dgm:prSet presAssocID="{97DB59AD-8506-4A74-BB78-BA533F4FB10F}" presName="node" presStyleLbl="node1" presStyleIdx="1" presStyleCnt="5" custScaleX="140984">
        <dgm:presLayoutVars>
          <dgm:bulletEnabled val="1"/>
        </dgm:presLayoutVars>
      </dgm:prSet>
      <dgm:spPr/>
    </dgm:pt>
    <dgm:pt modelId="{143F6140-E7F1-4CCF-A9B1-524762512517}" type="pres">
      <dgm:prSet presAssocID="{EFB1699C-C280-416C-B6B3-B9CB2E52EAA1}" presName="sibTrans" presStyleLbl="sibTrans2D1" presStyleIdx="1" presStyleCnt="4"/>
      <dgm:spPr/>
    </dgm:pt>
    <dgm:pt modelId="{B2BEE0C4-D8B2-432A-8CB1-C2162205DCA3}" type="pres">
      <dgm:prSet presAssocID="{EFB1699C-C280-416C-B6B3-B9CB2E52EAA1}" presName="connectorText" presStyleLbl="sibTrans2D1" presStyleIdx="1" presStyleCnt="4"/>
      <dgm:spPr/>
    </dgm:pt>
    <dgm:pt modelId="{3FA6B472-D1F3-409B-BF18-F1310278CB78}" type="pres">
      <dgm:prSet presAssocID="{6CD60870-D228-4E7C-AB37-75604251742A}" presName="node" presStyleLbl="node1" presStyleIdx="2" presStyleCnt="5" custScaleX="139871">
        <dgm:presLayoutVars>
          <dgm:bulletEnabled val="1"/>
        </dgm:presLayoutVars>
      </dgm:prSet>
      <dgm:spPr/>
    </dgm:pt>
    <dgm:pt modelId="{E202264D-36A3-408A-9050-7FBD30D2645C}" type="pres">
      <dgm:prSet presAssocID="{04BB66AA-DBE2-4BFD-A94E-A31165187E75}" presName="sibTrans" presStyleLbl="sibTrans2D1" presStyleIdx="2" presStyleCnt="4"/>
      <dgm:spPr/>
    </dgm:pt>
    <dgm:pt modelId="{E3B3E849-56D6-49C5-932E-7B5B0F9F195C}" type="pres">
      <dgm:prSet presAssocID="{04BB66AA-DBE2-4BFD-A94E-A31165187E75}" presName="connectorText" presStyleLbl="sibTrans2D1" presStyleIdx="2" presStyleCnt="4"/>
      <dgm:spPr/>
    </dgm:pt>
    <dgm:pt modelId="{3725F2C1-AA1D-49A3-9D73-9D444D08CE71}" type="pres">
      <dgm:prSet presAssocID="{D8FC48C4-469B-40DC-950F-ABA168836D34}" presName="node" presStyleLbl="node1" presStyleIdx="3" presStyleCnt="5" custScaleX="139871">
        <dgm:presLayoutVars>
          <dgm:bulletEnabled val="1"/>
        </dgm:presLayoutVars>
      </dgm:prSet>
      <dgm:spPr/>
    </dgm:pt>
    <dgm:pt modelId="{B4CC5E68-BD20-49EE-86FA-E08541A3FE12}" type="pres">
      <dgm:prSet presAssocID="{CB49FD0C-9B39-4860-B781-669D9FC3FB40}" presName="sibTrans" presStyleLbl="sibTrans2D1" presStyleIdx="3" presStyleCnt="4"/>
      <dgm:spPr/>
    </dgm:pt>
    <dgm:pt modelId="{BD1FA95E-C45B-4671-BBAB-95DCE436E052}" type="pres">
      <dgm:prSet presAssocID="{CB49FD0C-9B39-4860-B781-669D9FC3FB40}" presName="connectorText" presStyleLbl="sibTrans2D1" presStyleIdx="3" presStyleCnt="4"/>
      <dgm:spPr/>
    </dgm:pt>
    <dgm:pt modelId="{C45FEE31-6BF1-4E83-9497-1224D8F07991}" type="pres">
      <dgm:prSet presAssocID="{96BC0EEB-57F0-4267-86F0-4EA98B40D230}" presName="node" presStyleLbl="node1" presStyleIdx="4" presStyleCnt="5" custScaleX="139871">
        <dgm:presLayoutVars>
          <dgm:bulletEnabled val="1"/>
        </dgm:presLayoutVars>
      </dgm:prSet>
      <dgm:spPr/>
    </dgm:pt>
  </dgm:ptLst>
  <dgm:cxnLst>
    <dgm:cxn modelId="{39AED507-5312-9E4C-88B2-83EB5640EAC1}" type="presOf" srcId="{D8FC48C4-469B-40DC-950F-ABA168836D34}" destId="{3725F2C1-AA1D-49A3-9D73-9D444D08CE71}" srcOrd="0" destOrd="0" presId="urn:microsoft.com/office/officeart/2005/8/layout/process2"/>
    <dgm:cxn modelId="{B9FDB916-0E3A-45DF-B817-B4FF0DF0DD0F}" srcId="{47AA4630-B738-4650-913F-7378CC40D312}" destId="{96BC0EEB-57F0-4267-86F0-4EA98B40D230}" srcOrd="4" destOrd="0" parTransId="{A57BE1BC-E807-47AE-8640-A3F276768BED}" sibTransId="{062036D4-7094-47BF-9BE9-A58B2E6A4D41}"/>
    <dgm:cxn modelId="{165AE32A-34E6-4032-86AF-87A045F8F59C}" srcId="{47AA4630-B738-4650-913F-7378CC40D312}" destId="{D8FC48C4-469B-40DC-950F-ABA168836D34}" srcOrd="3" destOrd="0" parTransId="{3B29C759-9861-4F5A-9C39-84993FBBD849}" sibTransId="{CB49FD0C-9B39-4860-B781-669D9FC3FB40}"/>
    <dgm:cxn modelId="{E0E29848-D073-3740-A837-53E59F0A627B}" type="presOf" srcId="{04BB66AA-DBE2-4BFD-A94E-A31165187E75}" destId="{E3B3E849-56D6-49C5-932E-7B5B0F9F195C}" srcOrd="1" destOrd="0" presId="urn:microsoft.com/office/officeart/2005/8/layout/process2"/>
    <dgm:cxn modelId="{4485A44C-933D-8D4F-BFB0-51E6CE6DC3F3}" type="presOf" srcId="{96BC0EEB-57F0-4267-86F0-4EA98B40D230}" destId="{C45FEE31-6BF1-4E83-9497-1224D8F07991}" srcOrd="0" destOrd="0" presId="urn:microsoft.com/office/officeart/2005/8/layout/process2"/>
    <dgm:cxn modelId="{36576150-32C8-8A48-B3DB-3D377AC02F30}" type="presOf" srcId="{EFB1699C-C280-416C-B6B3-B9CB2E52EAA1}" destId="{B2BEE0C4-D8B2-432A-8CB1-C2162205DCA3}" srcOrd="1" destOrd="0" presId="urn:microsoft.com/office/officeart/2005/8/layout/process2"/>
    <dgm:cxn modelId="{3C9A3E57-E189-7949-AF82-62B86A241131}" type="presOf" srcId="{04BB66AA-DBE2-4BFD-A94E-A31165187E75}" destId="{E202264D-36A3-408A-9050-7FBD30D2645C}" srcOrd="0" destOrd="0" presId="urn:microsoft.com/office/officeart/2005/8/layout/process2"/>
    <dgm:cxn modelId="{A776F166-66B5-E448-918A-D9C284419A4F}" type="presOf" srcId="{6CD60870-D228-4E7C-AB37-75604251742A}" destId="{3FA6B472-D1F3-409B-BF18-F1310278CB78}" srcOrd="0" destOrd="0" presId="urn:microsoft.com/office/officeart/2005/8/layout/process2"/>
    <dgm:cxn modelId="{A980986A-B9D1-8045-B6AD-80979EB3B6AF}" type="presOf" srcId="{7764EA43-B182-BC4F-BCDA-333200F918B8}" destId="{66533B70-8731-2345-9B98-5A7A7F80153B}" srcOrd="0" destOrd="0" presId="urn:microsoft.com/office/officeart/2005/8/layout/process2"/>
    <dgm:cxn modelId="{2090A46D-8B1B-8740-B22E-BF21271DA8C4}" type="presOf" srcId="{E188BD28-8BF3-DF4E-89B0-D0D9BDDAD858}" destId="{8B185A30-22C7-6840-8D3E-58B36EE38549}" srcOrd="0" destOrd="0" presId="urn:microsoft.com/office/officeart/2005/8/layout/process2"/>
    <dgm:cxn modelId="{953ECE76-DD16-934F-8747-433C36688CE6}" type="presOf" srcId="{CB49FD0C-9B39-4860-B781-669D9FC3FB40}" destId="{BD1FA95E-C45B-4671-BBAB-95DCE436E052}" srcOrd="1" destOrd="0" presId="urn:microsoft.com/office/officeart/2005/8/layout/process2"/>
    <dgm:cxn modelId="{0F95B477-3571-3442-BE80-0888F825957B}" srcId="{47AA4630-B738-4650-913F-7378CC40D312}" destId="{E188BD28-8BF3-DF4E-89B0-D0D9BDDAD858}" srcOrd="0" destOrd="0" parTransId="{36E39B49-FFE1-4141-AC7D-DEC0690E85F8}" sibTransId="{7764EA43-B182-BC4F-BCDA-333200F918B8}"/>
    <dgm:cxn modelId="{98DC6681-D9D3-1E45-A039-88A9FFA79E53}" type="presOf" srcId="{97DB59AD-8506-4A74-BB78-BA533F4FB10F}" destId="{87C32DCB-D7CA-425A-A14D-DC1B34BAA990}" srcOrd="0" destOrd="0" presId="urn:microsoft.com/office/officeart/2005/8/layout/process2"/>
    <dgm:cxn modelId="{8747F884-7CA4-413D-AFAC-DD5CAE19DDA5}" srcId="{47AA4630-B738-4650-913F-7378CC40D312}" destId="{6CD60870-D228-4E7C-AB37-75604251742A}" srcOrd="2" destOrd="0" parTransId="{75E4D45F-C716-48A2-8E57-584BA67C4566}" sibTransId="{04BB66AA-DBE2-4BFD-A94E-A31165187E75}"/>
    <dgm:cxn modelId="{5A135D8A-55DF-3B45-B179-8A7D07E2EF14}" type="presOf" srcId="{EFB1699C-C280-416C-B6B3-B9CB2E52EAA1}" destId="{143F6140-E7F1-4CCF-A9B1-524762512517}" srcOrd="0" destOrd="0" presId="urn:microsoft.com/office/officeart/2005/8/layout/process2"/>
    <dgm:cxn modelId="{0A7778A5-5EFA-AC44-ABF1-80AA9D7CAAD6}" type="presOf" srcId="{CB49FD0C-9B39-4860-B781-669D9FC3FB40}" destId="{B4CC5E68-BD20-49EE-86FA-E08541A3FE12}" srcOrd="0" destOrd="0" presId="urn:microsoft.com/office/officeart/2005/8/layout/process2"/>
    <dgm:cxn modelId="{F91E15A7-C24F-4D74-8B1A-D7C0021B8888}" srcId="{47AA4630-B738-4650-913F-7378CC40D312}" destId="{97DB59AD-8506-4A74-BB78-BA533F4FB10F}" srcOrd="1" destOrd="0" parTransId="{E5F038C7-DBC4-490A-AAFB-6D151F9C0538}" sibTransId="{EFB1699C-C280-416C-B6B3-B9CB2E52EAA1}"/>
    <dgm:cxn modelId="{A11357EA-826B-1E40-A30A-10DBF87FFEE4}" type="presOf" srcId="{47AA4630-B738-4650-913F-7378CC40D312}" destId="{7A234B30-A436-41B7-96D9-05CCC2F7ADDC}" srcOrd="0" destOrd="0" presId="urn:microsoft.com/office/officeart/2005/8/layout/process2"/>
    <dgm:cxn modelId="{84A9ADF4-6055-BC49-9AF5-3FD46356D173}" type="presOf" srcId="{7764EA43-B182-BC4F-BCDA-333200F918B8}" destId="{5EB7E61C-215B-AD45-8738-514EF8F5F4E5}" srcOrd="1" destOrd="0" presId="urn:microsoft.com/office/officeart/2005/8/layout/process2"/>
    <dgm:cxn modelId="{2A27312D-ED01-C840-94E6-04132F80B948}" type="presParOf" srcId="{7A234B30-A436-41B7-96D9-05CCC2F7ADDC}" destId="{8B185A30-22C7-6840-8D3E-58B36EE38549}" srcOrd="0" destOrd="0" presId="urn:microsoft.com/office/officeart/2005/8/layout/process2"/>
    <dgm:cxn modelId="{D188708A-911B-9742-B191-03D8F2148A31}" type="presParOf" srcId="{7A234B30-A436-41B7-96D9-05CCC2F7ADDC}" destId="{66533B70-8731-2345-9B98-5A7A7F80153B}" srcOrd="1" destOrd="0" presId="urn:microsoft.com/office/officeart/2005/8/layout/process2"/>
    <dgm:cxn modelId="{6530688B-22D8-434D-9580-F16526C7418C}" type="presParOf" srcId="{66533B70-8731-2345-9B98-5A7A7F80153B}" destId="{5EB7E61C-215B-AD45-8738-514EF8F5F4E5}" srcOrd="0" destOrd="0" presId="urn:microsoft.com/office/officeart/2005/8/layout/process2"/>
    <dgm:cxn modelId="{FBE2A044-B343-1F45-9AE8-B79CF3BF2C8F}" type="presParOf" srcId="{7A234B30-A436-41B7-96D9-05CCC2F7ADDC}" destId="{87C32DCB-D7CA-425A-A14D-DC1B34BAA990}" srcOrd="2" destOrd="0" presId="urn:microsoft.com/office/officeart/2005/8/layout/process2"/>
    <dgm:cxn modelId="{C2342FCD-43EF-E846-8700-7057024ADFB5}" type="presParOf" srcId="{7A234B30-A436-41B7-96D9-05CCC2F7ADDC}" destId="{143F6140-E7F1-4CCF-A9B1-524762512517}" srcOrd="3" destOrd="0" presId="urn:microsoft.com/office/officeart/2005/8/layout/process2"/>
    <dgm:cxn modelId="{9F104F47-A877-8946-AFA7-72797C46C70F}" type="presParOf" srcId="{143F6140-E7F1-4CCF-A9B1-524762512517}" destId="{B2BEE0C4-D8B2-432A-8CB1-C2162205DCA3}" srcOrd="0" destOrd="0" presId="urn:microsoft.com/office/officeart/2005/8/layout/process2"/>
    <dgm:cxn modelId="{57215DBD-2CBC-ED47-9DA6-DC10F8CEB8BC}" type="presParOf" srcId="{7A234B30-A436-41B7-96D9-05CCC2F7ADDC}" destId="{3FA6B472-D1F3-409B-BF18-F1310278CB78}" srcOrd="4" destOrd="0" presId="urn:microsoft.com/office/officeart/2005/8/layout/process2"/>
    <dgm:cxn modelId="{F212FE38-6814-B34B-A5C5-6CFA48FA946D}" type="presParOf" srcId="{7A234B30-A436-41B7-96D9-05CCC2F7ADDC}" destId="{E202264D-36A3-408A-9050-7FBD30D2645C}" srcOrd="5" destOrd="0" presId="urn:microsoft.com/office/officeart/2005/8/layout/process2"/>
    <dgm:cxn modelId="{1D65C632-FA68-254C-B914-8A8959309360}" type="presParOf" srcId="{E202264D-36A3-408A-9050-7FBD30D2645C}" destId="{E3B3E849-56D6-49C5-932E-7B5B0F9F195C}" srcOrd="0" destOrd="0" presId="urn:microsoft.com/office/officeart/2005/8/layout/process2"/>
    <dgm:cxn modelId="{4CD61AC3-2E47-DB4A-AC74-0DBF4E6226AE}" type="presParOf" srcId="{7A234B30-A436-41B7-96D9-05CCC2F7ADDC}" destId="{3725F2C1-AA1D-49A3-9D73-9D444D08CE71}" srcOrd="6" destOrd="0" presId="urn:microsoft.com/office/officeart/2005/8/layout/process2"/>
    <dgm:cxn modelId="{C4CD3A80-B212-F745-93C4-C28BA062909A}" type="presParOf" srcId="{7A234B30-A436-41B7-96D9-05CCC2F7ADDC}" destId="{B4CC5E68-BD20-49EE-86FA-E08541A3FE12}" srcOrd="7" destOrd="0" presId="urn:microsoft.com/office/officeart/2005/8/layout/process2"/>
    <dgm:cxn modelId="{E317EE24-6853-4648-BD75-DE29123ED447}" type="presParOf" srcId="{B4CC5E68-BD20-49EE-86FA-E08541A3FE12}" destId="{BD1FA95E-C45B-4671-BBAB-95DCE436E052}" srcOrd="0" destOrd="0" presId="urn:microsoft.com/office/officeart/2005/8/layout/process2"/>
    <dgm:cxn modelId="{829825C9-0E34-2F47-BA45-7D2BCC1D71B4}" type="presParOf" srcId="{7A234B30-A436-41B7-96D9-05CCC2F7ADDC}" destId="{C45FEE31-6BF1-4E83-9497-1224D8F07991}" srcOrd="8" destOrd="0" presId="urn:microsoft.com/office/officeart/2005/8/layout/process2"/>
  </dgm:cxnLst>
  <dgm:bg>
    <a:noFill/>
    <a:effect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185A30-22C7-6840-8D3E-58B36EE38549}">
      <dsp:nvSpPr>
        <dsp:cNvPr id="0" name=""/>
        <dsp:cNvSpPr/>
      </dsp:nvSpPr>
      <dsp:spPr>
        <a:xfrm>
          <a:off x="1716833" y="2920"/>
          <a:ext cx="3781571" cy="682929"/>
        </a:xfrm>
        <a:prstGeom prst="roundRect">
          <a:avLst>
            <a:gd name="adj" fmla="val 10000"/>
          </a:avLst>
        </a:prstGeom>
        <a:solidFill>
          <a:schemeClr val="bg1"/>
        </a:solidFill>
        <a:ln w="38100" cmpd="sng">
          <a:solidFill>
            <a:srgbClr val="FF0000"/>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GB" sz="2400" kern="1200" dirty="0">
              <a:solidFill>
                <a:schemeClr val="tx1"/>
              </a:solidFill>
            </a:rPr>
            <a:t>Pick your next feature</a:t>
          </a:r>
        </a:p>
      </dsp:txBody>
      <dsp:txXfrm>
        <a:off x="1736835" y="22922"/>
        <a:ext cx="3741567" cy="642925"/>
      </dsp:txXfrm>
    </dsp:sp>
    <dsp:sp modelId="{66533B70-8731-2345-9B98-5A7A7F80153B}">
      <dsp:nvSpPr>
        <dsp:cNvPr id="0" name=""/>
        <dsp:cNvSpPr/>
      </dsp:nvSpPr>
      <dsp:spPr>
        <a:xfrm rot="5400000">
          <a:off x="3479570" y="702923"/>
          <a:ext cx="256098" cy="307318"/>
        </a:xfrm>
        <a:prstGeom prst="rightArrow">
          <a:avLst>
            <a:gd name="adj1" fmla="val 60000"/>
            <a:gd name="adj2" fmla="val 50000"/>
          </a:avLst>
        </a:prstGeom>
        <a:solidFill>
          <a:srgbClr val="FFFFFF"/>
        </a:solidFill>
        <a:ln w="38100" cmpd="sng">
          <a:solidFill>
            <a:srgbClr val="FF0000"/>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rot="-5400000">
        <a:off x="3515425" y="728533"/>
        <a:ext cx="184390" cy="179269"/>
      </dsp:txXfrm>
    </dsp:sp>
    <dsp:sp modelId="{87C32DCB-D7CA-425A-A14D-DC1B34BAA990}">
      <dsp:nvSpPr>
        <dsp:cNvPr id="0" name=""/>
        <dsp:cNvSpPr/>
      </dsp:nvSpPr>
      <dsp:spPr>
        <a:xfrm>
          <a:off x="1681977" y="1027314"/>
          <a:ext cx="3851284" cy="682929"/>
        </a:xfrm>
        <a:prstGeom prst="roundRect">
          <a:avLst>
            <a:gd name="adj" fmla="val 10000"/>
          </a:avLst>
        </a:prstGeom>
        <a:solidFill>
          <a:srgbClr val="FFFFFF"/>
        </a:solidFill>
        <a:ln w="38100" cmpd="sng">
          <a:solidFill>
            <a:srgbClr val="0ECC00"/>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rgbClr val="000000"/>
              </a:solidFill>
            </a:rPr>
            <a:t>Write tests </a:t>
          </a:r>
          <a:br>
            <a:rPr lang="en-US" sz="2400" kern="1200" dirty="0">
              <a:solidFill>
                <a:srgbClr val="000000"/>
              </a:solidFill>
            </a:rPr>
          </a:br>
          <a:r>
            <a:rPr lang="en-US" sz="2000" kern="1200" dirty="0">
              <a:solidFill>
                <a:srgbClr val="000000"/>
              </a:solidFill>
            </a:rPr>
            <a:t>to check that feature works </a:t>
          </a:r>
          <a:endParaRPr lang="en-GB" sz="2400" kern="1200" dirty="0">
            <a:solidFill>
              <a:srgbClr val="000000"/>
            </a:solidFill>
          </a:endParaRPr>
        </a:p>
      </dsp:txBody>
      <dsp:txXfrm>
        <a:off x="1701979" y="1047316"/>
        <a:ext cx="3811280" cy="642925"/>
      </dsp:txXfrm>
    </dsp:sp>
    <dsp:sp modelId="{143F6140-E7F1-4CCF-A9B1-524762512517}">
      <dsp:nvSpPr>
        <dsp:cNvPr id="0" name=""/>
        <dsp:cNvSpPr/>
      </dsp:nvSpPr>
      <dsp:spPr>
        <a:xfrm rot="5400000">
          <a:off x="3479570" y="1727317"/>
          <a:ext cx="256098" cy="307318"/>
        </a:xfrm>
        <a:prstGeom prst="rightArrow">
          <a:avLst>
            <a:gd name="adj1" fmla="val 60000"/>
            <a:gd name="adj2" fmla="val 50000"/>
          </a:avLst>
        </a:prstGeom>
        <a:solidFill>
          <a:srgbClr val="FFFFFF"/>
        </a:solidFill>
        <a:ln w="38100" cmpd="sng">
          <a:solidFill>
            <a:srgbClr val="0ECC00"/>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en-GB" sz="2000" kern="1200"/>
        </a:p>
      </dsp:txBody>
      <dsp:txXfrm rot="-5400000">
        <a:off x="3515425" y="1752927"/>
        <a:ext cx="184390" cy="179269"/>
      </dsp:txXfrm>
    </dsp:sp>
    <dsp:sp modelId="{3FA6B472-D1F3-409B-BF18-F1310278CB78}">
      <dsp:nvSpPr>
        <dsp:cNvPr id="0" name=""/>
        <dsp:cNvSpPr/>
      </dsp:nvSpPr>
      <dsp:spPr>
        <a:xfrm>
          <a:off x="1697179" y="2051708"/>
          <a:ext cx="3820880" cy="682929"/>
        </a:xfrm>
        <a:prstGeom prst="roundRect">
          <a:avLst>
            <a:gd name="adj" fmla="val 10000"/>
          </a:avLst>
        </a:prstGeom>
        <a:solidFill>
          <a:srgbClr val="FFFFFF"/>
        </a:solidFill>
        <a:ln w="38100" cmpd="sng">
          <a:solidFill>
            <a:srgbClr val="0ECC00"/>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rgbClr val="000000"/>
              </a:solidFill>
            </a:rPr>
            <a:t>Write simplest code </a:t>
          </a:r>
          <a:br>
            <a:rPr lang="en-US" sz="2400" kern="1200" dirty="0">
              <a:solidFill>
                <a:srgbClr val="000000"/>
              </a:solidFill>
            </a:rPr>
          </a:br>
          <a:r>
            <a:rPr lang="en-US" sz="2000" kern="1200" dirty="0">
              <a:solidFill>
                <a:srgbClr val="000000"/>
              </a:solidFill>
            </a:rPr>
            <a:t>that makes tests pass</a:t>
          </a:r>
        </a:p>
      </dsp:txBody>
      <dsp:txXfrm>
        <a:off x="1717181" y="2071710"/>
        <a:ext cx="3780876" cy="642925"/>
      </dsp:txXfrm>
    </dsp:sp>
    <dsp:sp modelId="{E202264D-36A3-408A-9050-7FBD30D2645C}">
      <dsp:nvSpPr>
        <dsp:cNvPr id="0" name=""/>
        <dsp:cNvSpPr/>
      </dsp:nvSpPr>
      <dsp:spPr>
        <a:xfrm rot="5400000">
          <a:off x="3479570" y="2751711"/>
          <a:ext cx="256098" cy="307318"/>
        </a:xfrm>
        <a:prstGeom prst="rightArrow">
          <a:avLst>
            <a:gd name="adj1" fmla="val 60000"/>
            <a:gd name="adj2" fmla="val 50000"/>
          </a:avLst>
        </a:prstGeom>
        <a:solidFill>
          <a:srgbClr val="FFFFFF"/>
        </a:solidFill>
        <a:ln w="38100" cmpd="sng">
          <a:solidFill>
            <a:srgbClr val="0ECC00"/>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en-GB" sz="2000" kern="1200"/>
        </a:p>
      </dsp:txBody>
      <dsp:txXfrm rot="-5400000">
        <a:off x="3515425" y="2777321"/>
        <a:ext cx="184390" cy="179269"/>
      </dsp:txXfrm>
    </dsp:sp>
    <dsp:sp modelId="{3725F2C1-AA1D-49A3-9D73-9D444D08CE71}">
      <dsp:nvSpPr>
        <dsp:cNvPr id="0" name=""/>
        <dsp:cNvSpPr/>
      </dsp:nvSpPr>
      <dsp:spPr>
        <a:xfrm>
          <a:off x="1697179" y="3076102"/>
          <a:ext cx="3820880" cy="682929"/>
        </a:xfrm>
        <a:prstGeom prst="roundRect">
          <a:avLst>
            <a:gd name="adj" fmla="val 10000"/>
          </a:avLst>
        </a:prstGeom>
        <a:solidFill>
          <a:srgbClr val="FFFFFF"/>
        </a:solidFill>
        <a:ln w="38100" cmpd="sng">
          <a:solidFill>
            <a:srgbClr val="0ECC00"/>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rgbClr val="000000"/>
              </a:solidFill>
            </a:rPr>
            <a:t>Run tests and debug </a:t>
          </a:r>
          <a:br>
            <a:rPr lang="en-US" sz="2400" kern="1200" dirty="0">
              <a:solidFill>
                <a:srgbClr val="000000"/>
              </a:solidFill>
            </a:rPr>
          </a:br>
          <a:r>
            <a:rPr lang="en-US" sz="2000" kern="1200" dirty="0">
              <a:solidFill>
                <a:srgbClr val="000000"/>
              </a:solidFill>
            </a:rPr>
            <a:t>until </a:t>
          </a:r>
          <a:r>
            <a:rPr lang="en-US" sz="2000" i="1" kern="1200" dirty="0">
              <a:solidFill>
                <a:srgbClr val="000000"/>
              </a:solidFill>
            </a:rPr>
            <a:t>all</a:t>
          </a:r>
          <a:r>
            <a:rPr lang="en-US" sz="2000" kern="1200" dirty="0">
              <a:solidFill>
                <a:srgbClr val="000000"/>
              </a:solidFill>
            </a:rPr>
            <a:t> tests pass</a:t>
          </a:r>
        </a:p>
      </dsp:txBody>
      <dsp:txXfrm>
        <a:off x="1717181" y="3096104"/>
        <a:ext cx="3780876" cy="642925"/>
      </dsp:txXfrm>
    </dsp:sp>
    <dsp:sp modelId="{B4CC5E68-BD20-49EE-86FA-E08541A3FE12}">
      <dsp:nvSpPr>
        <dsp:cNvPr id="0" name=""/>
        <dsp:cNvSpPr/>
      </dsp:nvSpPr>
      <dsp:spPr>
        <a:xfrm rot="5400000">
          <a:off x="3479570" y="3776105"/>
          <a:ext cx="256098" cy="307318"/>
        </a:xfrm>
        <a:prstGeom prst="rightArrow">
          <a:avLst>
            <a:gd name="adj1" fmla="val 60000"/>
            <a:gd name="adj2" fmla="val 50000"/>
          </a:avLst>
        </a:prstGeom>
        <a:solidFill>
          <a:srgbClr val="FFFFFF"/>
        </a:solidFill>
        <a:ln w="38100" cmpd="sng">
          <a:solidFill>
            <a:srgbClr val="0ECC00"/>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en-GB" sz="2000" kern="1200"/>
        </a:p>
      </dsp:txBody>
      <dsp:txXfrm rot="-5400000">
        <a:off x="3515425" y="3801715"/>
        <a:ext cx="184390" cy="179269"/>
      </dsp:txXfrm>
    </dsp:sp>
    <dsp:sp modelId="{C45FEE31-6BF1-4E83-9497-1224D8F07991}">
      <dsp:nvSpPr>
        <dsp:cNvPr id="0" name=""/>
        <dsp:cNvSpPr/>
      </dsp:nvSpPr>
      <dsp:spPr>
        <a:xfrm>
          <a:off x="1697179" y="4100496"/>
          <a:ext cx="3820880" cy="682929"/>
        </a:xfrm>
        <a:prstGeom prst="roundRect">
          <a:avLst>
            <a:gd name="adj" fmla="val 10000"/>
          </a:avLst>
        </a:prstGeom>
        <a:solidFill>
          <a:srgbClr val="FFFFFF"/>
        </a:solidFill>
        <a:ln w="38100" cmpd="sng">
          <a:solidFill>
            <a:srgbClr val="0ECC00"/>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rgbClr val="000000"/>
              </a:solidFill>
            </a:rPr>
            <a:t>Refactor and optimize </a:t>
          </a:r>
          <a:br>
            <a:rPr lang="en-US" sz="2400" kern="1200" dirty="0">
              <a:solidFill>
                <a:srgbClr val="000000"/>
              </a:solidFill>
            </a:rPr>
          </a:br>
          <a:r>
            <a:rPr lang="en-US" sz="2000" kern="1200" dirty="0">
              <a:solidFill>
                <a:srgbClr val="000000"/>
              </a:solidFill>
            </a:rPr>
            <a:t>only if necessary</a:t>
          </a:r>
        </a:p>
      </dsp:txBody>
      <dsp:txXfrm>
        <a:off x="1717181" y="4120498"/>
        <a:ext cx="3780876" cy="64292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185A30-22C7-6840-8D3E-58B36EE38549}">
      <dsp:nvSpPr>
        <dsp:cNvPr id="0" name=""/>
        <dsp:cNvSpPr/>
      </dsp:nvSpPr>
      <dsp:spPr>
        <a:xfrm>
          <a:off x="1716833" y="2920"/>
          <a:ext cx="3781571" cy="682929"/>
        </a:xfrm>
        <a:prstGeom prst="roundRect">
          <a:avLst>
            <a:gd name="adj" fmla="val 10000"/>
          </a:avLst>
        </a:prstGeom>
        <a:solidFill>
          <a:schemeClr val="bg1"/>
        </a:solidFill>
        <a:ln w="38100" cmpd="sng">
          <a:solidFill>
            <a:srgbClr val="FF0000"/>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GB" sz="2400" kern="1200" dirty="0">
              <a:solidFill>
                <a:schemeClr val="tx1"/>
              </a:solidFill>
            </a:rPr>
            <a:t>Pick your next feature</a:t>
          </a:r>
        </a:p>
      </dsp:txBody>
      <dsp:txXfrm>
        <a:off x="1736835" y="22922"/>
        <a:ext cx="3741567" cy="642925"/>
      </dsp:txXfrm>
    </dsp:sp>
    <dsp:sp modelId="{66533B70-8731-2345-9B98-5A7A7F80153B}">
      <dsp:nvSpPr>
        <dsp:cNvPr id="0" name=""/>
        <dsp:cNvSpPr/>
      </dsp:nvSpPr>
      <dsp:spPr>
        <a:xfrm rot="5400000">
          <a:off x="3479570" y="702923"/>
          <a:ext cx="256098" cy="307318"/>
        </a:xfrm>
        <a:prstGeom prst="rightArrow">
          <a:avLst>
            <a:gd name="adj1" fmla="val 60000"/>
            <a:gd name="adj2" fmla="val 50000"/>
          </a:avLst>
        </a:prstGeom>
        <a:solidFill>
          <a:srgbClr val="FFFFFF"/>
        </a:solidFill>
        <a:ln w="38100" cmpd="sng">
          <a:solidFill>
            <a:srgbClr val="FF0000"/>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rot="-5400000">
        <a:off x="3515425" y="728533"/>
        <a:ext cx="184390" cy="179269"/>
      </dsp:txXfrm>
    </dsp:sp>
    <dsp:sp modelId="{87C32DCB-D7CA-425A-A14D-DC1B34BAA990}">
      <dsp:nvSpPr>
        <dsp:cNvPr id="0" name=""/>
        <dsp:cNvSpPr/>
      </dsp:nvSpPr>
      <dsp:spPr>
        <a:xfrm>
          <a:off x="1681977" y="1027314"/>
          <a:ext cx="3851284" cy="682929"/>
        </a:xfrm>
        <a:prstGeom prst="roundRect">
          <a:avLst>
            <a:gd name="adj" fmla="val 10000"/>
          </a:avLst>
        </a:prstGeom>
        <a:solidFill>
          <a:srgbClr val="FFFFFF"/>
        </a:solidFill>
        <a:ln w="38100" cmpd="sng">
          <a:solidFill>
            <a:srgbClr val="0ECC00"/>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rgbClr val="000000"/>
              </a:solidFill>
            </a:rPr>
            <a:t>Write tests </a:t>
          </a:r>
          <a:br>
            <a:rPr lang="en-US" sz="2400" kern="1200" dirty="0">
              <a:solidFill>
                <a:srgbClr val="000000"/>
              </a:solidFill>
            </a:rPr>
          </a:br>
          <a:r>
            <a:rPr lang="en-US" sz="2000" kern="1200" dirty="0">
              <a:solidFill>
                <a:srgbClr val="000000"/>
              </a:solidFill>
            </a:rPr>
            <a:t>to check that feature works </a:t>
          </a:r>
          <a:endParaRPr lang="en-GB" sz="2400" kern="1200" dirty="0">
            <a:solidFill>
              <a:srgbClr val="000000"/>
            </a:solidFill>
          </a:endParaRPr>
        </a:p>
      </dsp:txBody>
      <dsp:txXfrm>
        <a:off x="1701979" y="1047316"/>
        <a:ext cx="3811280" cy="642925"/>
      </dsp:txXfrm>
    </dsp:sp>
    <dsp:sp modelId="{143F6140-E7F1-4CCF-A9B1-524762512517}">
      <dsp:nvSpPr>
        <dsp:cNvPr id="0" name=""/>
        <dsp:cNvSpPr/>
      </dsp:nvSpPr>
      <dsp:spPr>
        <a:xfrm rot="5400000">
          <a:off x="3479570" y="1727317"/>
          <a:ext cx="256098" cy="307318"/>
        </a:xfrm>
        <a:prstGeom prst="rightArrow">
          <a:avLst>
            <a:gd name="adj1" fmla="val 60000"/>
            <a:gd name="adj2" fmla="val 50000"/>
          </a:avLst>
        </a:prstGeom>
        <a:solidFill>
          <a:srgbClr val="FFFFFF"/>
        </a:solidFill>
        <a:ln w="38100" cmpd="sng">
          <a:solidFill>
            <a:srgbClr val="0ECC00"/>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en-GB" sz="2000" kern="1200"/>
        </a:p>
      </dsp:txBody>
      <dsp:txXfrm rot="-5400000">
        <a:off x="3515425" y="1752927"/>
        <a:ext cx="184390" cy="179269"/>
      </dsp:txXfrm>
    </dsp:sp>
    <dsp:sp modelId="{3FA6B472-D1F3-409B-BF18-F1310278CB78}">
      <dsp:nvSpPr>
        <dsp:cNvPr id="0" name=""/>
        <dsp:cNvSpPr/>
      </dsp:nvSpPr>
      <dsp:spPr>
        <a:xfrm>
          <a:off x="1697179" y="2051708"/>
          <a:ext cx="3820880" cy="682929"/>
        </a:xfrm>
        <a:prstGeom prst="roundRect">
          <a:avLst>
            <a:gd name="adj" fmla="val 10000"/>
          </a:avLst>
        </a:prstGeom>
        <a:solidFill>
          <a:srgbClr val="FFFFFF"/>
        </a:solidFill>
        <a:ln w="38100" cmpd="sng">
          <a:solidFill>
            <a:srgbClr val="0ECC00"/>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rgbClr val="000000"/>
              </a:solidFill>
            </a:rPr>
            <a:t>Write simplest code </a:t>
          </a:r>
          <a:br>
            <a:rPr lang="en-US" sz="2400" kern="1200" dirty="0">
              <a:solidFill>
                <a:srgbClr val="000000"/>
              </a:solidFill>
            </a:rPr>
          </a:br>
          <a:r>
            <a:rPr lang="en-US" sz="2000" kern="1200" dirty="0">
              <a:solidFill>
                <a:srgbClr val="000000"/>
              </a:solidFill>
            </a:rPr>
            <a:t>that makes tests pass</a:t>
          </a:r>
        </a:p>
      </dsp:txBody>
      <dsp:txXfrm>
        <a:off x="1717181" y="2071710"/>
        <a:ext cx="3780876" cy="642925"/>
      </dsp:txXfrm>
    </dsp:sp>
    <dsp:sp modelId="{E202264D-36A3-408A-9050-7FBD30D2645C}">
      <dsp:nvSpPr>
        <dsp:cNvPr id="0" name=""/>
        <dsp:cNvSpPr/>
      </dsp:nvSpPr>
      <dsp:spPr>
        <a:xfrm rot="5400000">
          <a:off x="3479570" y="2751711"/>
          <a:ext cx="256098" cy="307318"/>
        </a:xfrm>
        <a:prstGeom prst="rightArrow">
          <a:avLst>
            <a:gd name="adj1" fmla="val 60000"/>
            <a:gd name="adj2" fmla="val 50000"/>
          </a:avLst>
        </a:prstGeom>
        <a:solidFill>
          <a:srgbClr val="FFFFFF"/>
        </a:solidFill>
        <a:ln w="38100" cmpd="sng">
          <a:solidFill>
            <a:srgbClr val="0ECC00"/>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en-GB" sz="2000" kern="1200"/>
        </a:p>
      </dsp:txBody>
      <dsp:txXfrm rot="-5400000">
        <a:off x="3515425" y="2777321"/>
        <a:ext cx="184390" cy="179269"/>
      </dsp:txXfrm>
    </dsp:sp>
    <dsp:sp modelId="{3725F2C1-AA1D-49A3-9D73-9D444D08CE71}">
      <dsp:nvSpPr>
        <dsp:cNvPr id="0" name=""/>
        <dsp:cNvSpPr/>
      </dsp:nvSpPr>
      <dsp:spPr>
        <a:xfrm>
          <a:off x="1697179" y="3076102"/>
          <a:ext cx="3820880" cy="682929"/>
        </a:xfrm>
        <a:prstGeom prst="roundRect">
          <a:avLst>
            <a:gd name="adj" fmla="val 10000"/>
          </a:avLst>
        </a:prstGeom>
        <a:solidFill>
          <a:srgbClr val="FFFFFF"/>
        </a:solidFill>
        <a:ln w="38100" cmpd="sng">
          <a:solidFill>
            <a:srgbClr val="0ECC00"/>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rgbClr val="000000"/>
              </a:solidFill>
            </a:rPr>
            <a:t>Run tests and debug </a:t>
          </a:r>
          <a:br>
            <a:rPr lang="en-US" sz="2400" kern="1200" dirty="0">
              <a:solidFill>
                <a:srgbClr val="000000"/>
              </a:solidFill>
            </a:rPr>
          </a:br>
          <a:r>
            <a:rPr lang="en-US" sz="2000" kern="1200" dirty="0">
              <a:solidFill>
                <a:srgbClr val="000000"/>
              </a:solidFill>
            </a:rPr>
            <a:t>until </a:t>
          </a:r>
          <a:r>
            <a:rPr lang="en-US" sz="2000" i="1" kern="1200" dirty="0">
              <a:solidFill>
                <a:srgbClr val="000000"/>
              </a:solidFill>
            </a:rPr>
            <a:t>all</a:t>
          </a:r>
          <a:r>
            <a:rPr lang="en-US" sz="2000" kern="1200" dirty="0">
              <a:solidFill>
                <a:srgbClr val="000000"/>
              </a:solidFill>
            </a:rPr>
            <a:t> tests pass</a:t>
          </a:r>
        </a:p>
      </dsp:txBody>
      <dsp:txXfrm>
        <a:off x="1717181" y="3096104"/>
        <a:ext cx="3780876" cy="642925"/>
      </dsp:txXfrm>
    </dsp:sp>
    <dsp:sp modelId="{B4CC5E68-BD20-49EE-86FA-E08541A3FE12}">
      <dsp:nvSpPr>
        <dsp:cNvPr id="0" name=""/>
        <dsp:cNvSpPr/>
      </dsp:nvSpPr>
      <dsp:spPr>
        <a:xfrm rot="5400000">
          <a:off x="3479570" y="3776105"/>
          <a:ext cx="256098" cy="307318"/>
        </a:xfrm>
        <a:prstGeom prst="rightArrow">
          <a:avLst>
            <a:gd name="adj1" fmla="val 60000"/>
            <a:gd name="adj2" fmla="val 50000"/>
          </a:avLst>
        </a:prstGeom>
        <a:solidFill>
          <a:srgbClr val="FFFFFF"/>
        </a:solidFill>
        <a:ln w="38100" cmpd="sng">
          <a:solidFill>
            <a:srgbClr val="0ECC00"/>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en-GB" sz="2000" kern="1200"/>
        </a:p>
      </dsp:txBody>
      <dsp:txXfrm rot="-5400000">
        <a:off x="3515425" y="3801715"/>
        <a:ext cx="184390" cy="179269"/>
      </dsp:txXfrm>
    </dsp:sp>
    <dsp:sp modelId="{C45FEE31-6BF1-4E83-9497-1224D8F07991}">
      <dsp:nvSpPr>
        <dsp:cNvPr id="0" name=""/>
        <dsp:cNvSpPr/>
      </dsp:nvSpPr>
      <dsp:spPr>
        <a:xfrm>
          <a:off x="1697179" y="4100496"/>
          <a:ext cx="3820880" cy="682929"/>
        </a:xfrm>
        <a:prstGeom prst="roundRect">
          <a:avLst>
            <a:gd name="adj" fmla="val 10000"/>
          </a:avLst>
        </a:prstGeom>
        <a:solidFill>
          <a:srgbClr val="FFFFFF"/>
        </a:solidFill>
        <a:ln w="38100" cmpd="sng">
          <a:solidFill>
            <a:srgbClr val="0ECC00"/>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rgbClr val="000000"/>
              </a:solidFill>
            </a:rPr>
            <a:t>Refactor and optimize </a:t>
          </a:r>
          <a:br>
            <a:rPr lang="en-US" sz="2400" kern="1200" dirty="0">
              <a:solidFill>
                <a:srgbClr val="000000"/>
              </a:solidFill>
            </a:rPr>
          </a:br>
          <a:r>
            <a:rPr lang="en-US" sz="2000" kern="1200" dirty="0">
              <a:solidFill>
                <a:srgbClr val="000000"/>
              </a:solidFill>
            </a:rPr>
            <a:t>only if necessary</a:t>
          </a:r>
        </a:p>
      </dsp:txBody>
      <dsp:txXfrm>
        <a:off x="1717181" y="4120498"/>
        <a:ext cx="3780876" cy="642925"/>
      </dsp:txXfrm>
    </dsp:sp>
  </dsp:spTree>
</dsp:drawing>
</file>

<file path=ppt/diagrams/layout1.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0AC11AF-147E-0A48-A5B0-8DA858D84551}" type="datetimeFigureOut">
              <a:rPr lang="en-US" smtClean="0"/>
              <a:pPr/>
              <a:t>8/28/23</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E106F090-DD87-7740-9678-0E1C7887DC6D}" type="slidenum">
              <a:rPr lang="en-US" smtClean="0"/>
              <a:pPr/>
              <a:t>‹#›</a:t>
            </a:fld>
            <a:endParaRPr lang="en-US"/>
          </a:p>
        </p:txBody>
      </p:sp>
    </p:spTree>
    <p:extLst>
      <p:ext uri="{BB962C8B-B14F-4D97-AF65-F5344CB8AC3E}">
        <p14:creationId xmlns:p14="http://schemas.microsoft.com/office/powerpoint/2010/main" val="344125147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386" name="Rectangle 2"/>
          <p:cNvSpPr>
            <a:spLocks noGrp="1" noChangeArrowheads="1"/>
          </p:cNvSpPr>
          <p:nvPr>
            <p:ph type="hdr" sz="quarter"/>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defRPr sz="1200"/>
            </a:lvl1pPr>
          </a:lstStyle>
          <a:p>
            <a:endParaRPr lang="en-US"/>
          </a:p>
        </p:txBody>
      </p:sp>
      <p:sp>
        <p:nvSpPr>
          <p:cNvPr id="16387" name="Rectangle 3"/>
          <p:cNvSpPr>
            <a:spLocks noGrp="1" noChangeArrowheads="1"/>
          </p:cNvSpPr>
          <p:nvPr>
            <p:ph type="dt" idx="1"/>
          </p:nvPr>
        </p:nvSpPr>
        <p:spPr bwMode="auto">
          <a:xfrm>
            <a:off x="388620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defRPr sz="1200"/>
            </a:lvl1pPr>
          </a:lstStyle>
          <a:p>
            <a:endParaRPr lang="en-US"/>
          </a:p>
        </p:txBody>
      </p:sp>
      <p:sp>
        <p:nvSpPr>
          <p:cNvPr id="16388" name="Rectangle 4"/>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a:effectLst/>
        </p:spPr>
      </p:sp>
      <p:sp>
        <p:nvSpPr>
          <p:cNvPr id="16389"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390"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defRPr sz="1200"/>
            </a:lvl1pPr>
          </a:lstStyle>
          <a:p>
            <a:endParaRPr lang="en-US"/>
          </a:p>
        </p:txBody>
      </p:sp>
      <p:sp>
        <p:nvSpPr>
          <p:cNvPr id="16391"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defRPr sz="1200"/>
            </a:lvl1pPr>
          </a:lstStyle>
          <a:p>
            <a:fld id="{99B30722-7DAA-4E93-8206-71F83E275281}" type="slidenum">
              <a:rPr lang="en-US"/>
              <a:pPr/>
              <a:t>‹#›</a:t>
            </a:fld>
            <a:endParaRPr lang="en-US"/>
          </a:p>
        </p:txBody>
      </p:sp>
    </p:spTree>
    <p:extLst>
      <p:ext uri="{BB962C8B-B14F-4D97-AF65-F5344CB8AC3E}">
        <p14:creationId xmlns:p14="http://schemas.microsoft.com/office/powerpoint/2010/main" val="1074340422"/>
      </p:ext>
    </p:extLst>
  </p:cSld>
  <p:clrMap bg1="lt1" tx1="dk1" bg2="lt2" tx2="dk2" accent1="accent1" accent2="accent2" accent3="accent3" accent4="accent4" accent5="accent5" accent6="accent6" hlink="hlink" folHlink="folHlink"/>
  <p:hf hdr="0" ftr="0" dt="0"/>
  <p:notesStyle>
    <a:lvl1pPr algn="l" rtl="0" fontAlgn="base">
      <a:spcBef>
        <a:spcPct val="30000"/>
      </a:spcBef>
      <a:spcAft>
        <a:spcPct val="0"/>
      </a:spcAft>
      <a:defRPr sz="1200" kern="1200">
        <a:solidFill>
          <a:schemeClr val="tx1"/>
        </a:solidFill>
        <a:latin typeface="Arial" charset="0"/>
        <a:ea typeface="ＭＳ Ｐゴシック" pitchFamily="80" charset="-128"/>
        <a:cs typeface="+mn-cs"/>
      </a:defRPr>
    </a:lvl1pPr>
    <a:lvl2pPr marL="457200" algn="l" rtl="0" fontAlgn="base">
      <a:spcBef>
        <a:spcPct val="30000"/>
      </a:spcBef>
      <a:spcAft>
        <a:spcPct val="0"/>
      </a:spcAft>
      <a:defRPr sz="1200" kern="1200">
        <a:solidFill>
          <a:schemeClr val="tx1"/>
        </a:solidFill>
        <a:latin typeface="Arial" charset="0"/>
        <a:ea typeface="ＭＳ Ｐゴシック" pitchFamily="80" charset="-128"/>
        <a:cs typeface="+mn-cs"/>
      </a:defRPr>
    </a:lvl2pPr>
    <a:lvl3pPr marL="914400" algn="l" rtl="0" fontAlgn="base">
      <a:spcBef>
        <a:spcPct val="30000"/>
      </a:spcBef>
      <a:spcAft>
        <a:spcPct val="0"/>
      </a:spcAft>
      <a:defRPr sz="1200" kern="1200">
        <a:solidFill>
          <a:schemeClr val="tx1"/>
        </a:solidFill>
        <a:latin typeface="Arial" charset="0"/>
        <a:ea typeface="ＭＳ Ｐゴシック" pitchFamily="80" charset="-128"/>
        <a:cs typeface="+mn-cs"/>
      </a:defRPr>
    </a:lvl3pPr>
    <a:lvl4pPr marL="1371600" algn="l" rtl="0" fontAlgn="base">
      <a:spcBef>
        <a:spcPct val="30000"/>
      </a:spcBef>
      <a:spcAft>
        <a:spcPct val="0"/>
      </a:spcAft>
      <a:defRPr sz="1200" kern="1200">
        <a:solidFill>
          <a:schemeClr val="tx1"/>
        </a:solidFill>
        <a:latin typeface="Arial" charset="0"/>
        <a:ea typeface="ＭＳ Ｐゴシック" pitchFamily="80" charset="-128"/>
        <a:cs typeface="+mn-cs"/>
      </a:defRPr>
    </a:lvl4pPr>
    <a:lvl5pPr marL="1828800" algn="l" rtl="0" fontAlgn="base">
      <a:spcBef>
        <a:spcPct val="30000"/>
      </a:spcBef>
      <a:spcAft>
        <a:spcPct val="0"/>
      </a:spcAft>
      <a:defRPr sz="1200" kern="1200">
        <a:solidFill>
          <a:schemeClr val="tx1"/>
        </a:solidFill>
        <a:latin typeface="Arial" charset="0"/>
        <a:ea typeface="ＭＳ Ｐゴシック" pitchFamily="80"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baseline="0" dirty="0"/>
          </a:p>
        </p:txBody>
      </p:sp>
      <p:sp>
        <p:nvSpPr>
          <p:cNvPr id="4" name="Slide Number Placeholder 3"/>
          <p:cNvSpPr>
            <a:spLocks noGrp="1"/>
          </p:cNvSpPr>
          <p:nvPr>
            <p:ph type="sldNum" sz="quarter" idx="10"/>
          </p:nvPr>
        </p:nvSpPr>
        <p:spPr/>
        <p:txBody>
          <a:bodyPr/>
          <a:lstStyle/>
          <a:p>
            <a:fld id="{99B30722-7DAA-4E93-8206-71F83E275281}" type="slidenum">
              <a:rPr lang="en-US" smtClean="0"/>
              <a:pPr/>
              <a:t>1</a:t>
            </a:fld>
            <a:endParaRPr lang="en-US"/>
          </a:p>
        </p:txBody>
      </p:sp>
    </p:spTree>
    <p:extLst>
      <p:ext uri="{BB962C8B-B14F-4D97-AF65-F5344CB8AC3E}">
        <p14:creationId xmlns:p14="http://schemas.microsoft.com/office/powerpoint/2010/main" val="20673485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baseline="0" dirty="0"/>
          </a:p>
        </p:txBody>
      </p:sp>
      <p:sp>
        <p:nvSpPr>
          <p:cNvPr id="4" name="Slide Number Placeholder 3"/>
          <p:cNvSpPr>
            <a:spLocks noGrp="1"/>
          </p:cNvSpPr>
          <p:nvPr>
            <p:ph type="sldNum" sz="quarter" idx="10"/>
          </p:nvPr>
        </p:nvSpPr>
        <p:spPr/>
        <p:txBody>
          <a:bodyPr/>
          <a:lstStyle/>
          <a:p>
            <a:fld id="{2E53EA59-0E76-47F3-BAE3-1CF23EB8E420}" type="slidenum">
              <a:rPr lang="en-US" smtClean="0"/>
              <a:pPr/>
              <a:t>17</a:t>
            </a:fld>
            <a:endParaRPr lang="en-US"/>
          </a:p>
        </p:txBody>
      </p:sp>
    </p:spTree>
    <p:extLst>
      <p:ext uri="{BB962C8B-B14F-4D97-AF65-F5344CB8AC3E}">
        <p14:creationId xmlns:p14="http://schemas.microsoft.com/office/powerpoint/2010/main" val="22627011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9B30722-7DAA-4E93-8206-71F83E275281}" type="slidenum">
              <a:rPr lang="en-US"/>
              <a:pPr/>
              <a:t>18</a:t>
            </a:fld>
            <a:endParaRPr lang="en-US"/>
          </a:p>
        </p:txBody>
      </p:sp>
    </p:spTree>
    <p:extLst>
      <p:ext uri="{BB962C8B-B14F-4D97-AF65-F5344CB8AC3E}">
        <p14:creationId xmlns:p14="http://schemas.microsoft.com/office/powerpoint/2010/main" val="34627797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E807BF1-D0A1-4BF3-B11D-FC8F69C367E8}" type="slidenum">
              <a:rPr lang="en-US"/>
              <a:pPr/>
              <a:t>19</a:t>
            </a:fld>
            <a:endParaRPr lang="en-US"/>
          </a:p>
        </p:txBody>
      </p:sp>
      <p:sp>
        <p:nvSpPr>
          <p:cNvPr id="28674" name="Rectangle 2"/>
          <p:cNvSpPr>
            <a:spLocks noGrp="1" noRot="1" noChangeAspect="1" noChangeArrowheads="1" noTextEdit="1"/>
          </p:cNvSpPr>
          <p:nvPr>
            <p:ph type="sldImg"/>
          </p:nvPr>
        </p:nvSpPr>
        <p:spPr>
          <a:xfrm>
            <a:off x="381000" y="685800"/>
            <a:ext cx="6096000" cy="3429000"/>
          </a:xfrm>
          <a:ln/>
        </p:spPr>
      </p:sp>
      <p:sp>
        <p:nvSpPr>
          <p:cNvPr id="28675"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90187F8-FED7-4A8B-A019-4D10C18BCB4A}" type="slidenum">
              <a:rPr lang="en-US"/>
              <a:pPr/>
              <a:t>20</a:t>
            </a:fld>
            <a:endParaRPr lang="en-US"/>
          </a:p>
        </p:txBody>
      </p:sp>
      <p:sp>
        <p:nvSpPr>
          <p:cNvPr id="20482" name="Rectangle 2"/>
          <p:cNvSpPr>
            <a:spLocks noGrp="1" noRot="1" noChangeAspect="1" noChangeArrowheads="1" noTextEdit="1"/>
          </p:cNvSpPr>
          <p:nvPr>
            <p:ph type="sldImg"/>
          </p:nvPr>
        </p:nvSpPr>
        <p:spPr>
          <a:xfrm>
            <a:off x="381000" y="685800"/>
            <a:ext cx="6096000" cy="3429000"/>
          </a:xfrm>
          <a:ln/>
        </p:spPr>
      </p:sp>
      <p:sp>
        <p:nvSpPr>
          <p:cNvPr id="20483"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pPr marL="228600" indent="-228600">
              <a:buAutoNum type="arabicParenR"/>
            </a:pPr>
            <a:endParaRPr lang="en-US" dirty="0"/>
          </a:p>
        </p:txBody>
      </p:sp>
      <p:sp>
        <p:nvSpPr>
          <p:cNvPr id="4" name="Slide Number Placeholder 3"/>
          <p:cNvSpPr>
            <a:spLocks noGrp="1"/>
          </p:cNvSpPr>
          <p:nvPr>
            <p:ph type="sldNum" sz="quarter" idx="10"/>
          </p:nvPr>
        </p:nvSpPr>
        <p:spPr/>
        <p:txBody>
          <a:bodyPr/>
          <a:lstStyle/>
          <a:p>
            <a:fld id="{99B30722-7DAA-4E93-8206-71F83E275281}" type="slidenum">
              <a:rPr lang="en-US" smtClean="0"/>
              <a:pPr/>
              <a:t>21</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90187F8-FED7-4A8B-A019-4D10C18BCB4A}" type="slidenum">
              <a:rPr lang="en-US"/>
              <a:pPr/>
              <a:t>24</a:t>
            </a:fld>
            <a:endParaRPr lang="en-US"/>
          </a:p>
        </p:txBody>
      </p:sp>
      <p:sp>
        <p:nvSpPr>
          <p:cNvPr id="20482" name="Rectangle 2"/>
          <p:cNvSpPr>
            <a:spLocks noGrp="1" noRot="1" noChangeAspect="1" noChangeArrowheads="1" noTextEdit="1"/>
          </p:cNvSpPr>
          <p:nvPr>
            <p:ph type="sldImg"/>
          </p:nvPr>
        </p:nvSpPr>
        <p:spPr>
          <a:xfrm>
            <a:off x="381000" y="685800"/>
            <a:ext cx="6096000" cy="3429000"/>
          </a:xfrm>
          <a:ln/>
        </p:spPr>
      </p:sp>
      <p:sp>
        <p:nvSpPr>
          <p:cNvPr id="20483" name="Rectangle 3"/>
          <p:cNvSpPr>
            <a:spLocks noGrp="1" noChangeArrowheads="1"/>
          </p:cNvSpPr>
          <p:nvPr>
            <p:ph type="body" idx="1"/>
          </p:nvPr>
        </p:nvSpPr>
        <p:spPr/>
        <p:txBody>
          <a:bodyPr/>
          <a:lstStyle/>
          <a:p>
            <a:r>
              <a:rPr lang="en-US" dirty="0"/>
              <a:t>If</a:t>
            </a:r>
            <a:r>
              <a:rPr lang="en-US" baseline="0" dirty="0"/>
              <a:t> you’re working with floating point numbers two number are rarely exactly the same</a:t>
            </a:r>
            <a:endParaRPr 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The intention</a:t>
            </a:r>
            <a:r>
              <a:rPr lang="en-US" baseline="0"/>
              <a:t> was to test for equality element-by-element</a:t>
            </a:r>
            <a:endParaRPr lang="en-US"/>
          </a:p>
        </p:txBody>
      </p:sp>
      <p:sp>
        <p:nvSpPr>
          <p:cNvPr id="4" name="Slide Number Placeholder 3"/>
          <p:cNvSpPr>
            <a:spLocks noGrp="1"/>
          </p:cNvSpPr>
          <p:nvPr>
            <p:ph type="sldNum" sz="quarter" idx="10"/>
          </p:nvPr>
        </p:nvSpPr>
        <p:spPr/>
        <p:txBody>
          <a:bodyPr/>
          <a:lstStyle/>
          <a:p>
            <a:fld id="{99B30722-7DAA-4E93-8206-71F83E275281}" type="slidenum">
              <a:rPr lang="en-US"/>
              <a:pPr/>
              <a:t>26</a:t>
            </a:fld>
            <a:endParaRPr lang="en-US"/>
          </a:p>
        </p:txBody>
      </p:sp>
    </p:spTree>
    <p:extLst>
      <p:ext uri="{BB962C8B-B14F-4D97-AF65-F5344CB8AC3E}">
        <p14:creationId xmlns:p14="http://schemas.microsoft.com/office/powerpoint/2010/main" val="10545984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pPr marL="228600" indent="-228600">
              <a:buAutoNum type="arabicParenR"/>
            </a:pPr>
            <a:r>
              <a:rPr lang="en-US" dirty="0"/>
              <a:t>The right way to do this is using …</a:t>
            </a:r>
          </a:p>
          <a:p>
            <a:pPr marL="228600" indent="-228600">
              <a:buAutoNum type="arabicParenR"/>
            </a:pPr>
            <a:r>
              <a:rPr lang="en-US" dirty="0"/>
              <a:t>If</a:t>
            </a:r>
            <a:r>
              <a:rPr lang="en-US" baseline="0" dirty="0"/>
              <a:t> you need to check more complex conditions</a:t>
            </a:r>
            <a:endParaRPr lang="en-US" dirty="0"/>
          </a:p>
          <a:p>
            <a:pPr marL="0" marR="0" lvl="1" indent="0" algn="l" defTabSz="914400" rtl="0" eaLnBrk="1" fontAlgn="base" latinLnBrk="0" hangingPunct="1">
              <a:lnSpc>
                <a:spcPct val="100000"/>
              </a:lnSpc>
              <a:spcBef>
                <a:spcPct val="30000"/>
              </a:spcBef>
              <a:spcAft>
                <a:spcPct val="0"/>
              </a:spcAft>
              <a:buClrTx/>
              <a:buSzTx/>
              <a:buFontTx/>
              <a:buNone/>
              <a:tabLst/>
              <a:defRPr/>
            </a:pPr>
            <a:endParaRPr lang="en-US" sz="1800" dirty="0">
              <a:latin typeface="Courier New" pitchFamily="49" charset="0"/>
              <a:cs typeface="Courier New" pitchFamily="49" charset="0"/>
            </a:endParaRPr>
          </a:p>
          <a:p>
            <a:pPr marL="0" marR="0" lvl="1" indent="0" algn="l" defTabSz="914400" rtl="0" eaLnBrk="1" fontAlgn="base" latinLnBrk="0" hangingPunct="1">
              <a:lnSpc>
                <a:spcPct val="100000"/>
              </a:lnSpc>
              <a:spcBef>
                <a:spcPct val="30000"/>
              </a:spcBef>
              <a:spcAft>
                <a:spcPct val="0"/>
              </a:spcAft>
              <a:buClrTx/>
              <a:buSzTx/>
              <a:buFontTx/>
              <a:buNone/>
              <a:tabLst/>
              <a:defRPr/>
            </a:pPr>
            <a:r>
              <a:rPr lang="en-US" sz="1800" dirty="0" err="1">
                <a:latin typeface="Courier New" pitchFamily="49" charset="0"/>
                <a:cs typeface="Courier New" pitchFamily="49" charset="0"/>
              </a:rPr>
              <a:t>allclose</a:t>
            </a:r>
            <a:r>
              <a:rPr lang="en-US" sz="1800" dirty="0">
                <a:latin typeface="Courier New" pitchFamily="49" charset="0"/>
                <a:cs typeface="Courier New" pitchFamily="49" charset="0"/>
              </a:rPr>
              <a:t>:</a:t>
            </a:r>
          </a:p>
          <a:p>
            <a:pPr lvl="1"/>
            <a:r>
              <a:rPr lang="en-US" sz="1800" dirty="0"/>
              <a:t>The tolerance values are positive, typically very small numbers.  The</a:t>
            </a:r>
          </a:p>
          <a:p>
            <a:pPr lvl="1"/>
            <a:r>
              <a:rPr lang="en-US" sz="1800" dirty="0"/>
              <a:t>relative difference (`</a:t>
            </a:r>
            <a:r>
              <a:rPr lang="en-US" sz="1800" dirty="0" err="1"/>
              <a:t>rtol</a:t>
            </a:r>
            <a:r>
              <a:rPr lang="en-US" sz="1800" dirty="0"/>
              <a:t>` * abs(`b`)) and the absolute difference</a:t>
            </a:r>
          </a:p>
          <a:p>
            <a:pPr lvl="1"/>
            <a:r>
              <a:rPr lang="en-US" sz="1800" dirty="0"/>
              <a:t>`</a:t>
            </a:r>
            <a:r>
              <a:rPr lang="en-US" sz="1800" dirty="0" err="1"/>
              <a:t>atol</a:t>
            </a:r>
            <a:r>
              <a:rPr lang="en-US" sz="1800" dirty="0"/>
              <a:t>` are added together to compare against the absolute difference</a:t>
            </a:r>
          </a:p>
          <a:p>
            <a:pPr lvl="1"/>
            <a:r>
              <a:rPr lang="en-US" sz="1800" dirty="0"/>
              <a:t>between `a` and `b`.</a:t>
            </a:r>
          </a:p>
          <a:p>
            <a:pPr marL="0" marR="0" lvl="1" indent="0" algn="l" defTabSz="914400" rtl="0" eaLnBrk="1" fontAlgn="base" latinLnBrk="0" hangingPunct="1">
              <a:lnSpc>
                <a:spcPct val="100000"/>
              </a:lnSpc>
              <a:spcBef>
                <a:spcPct val="30000"/>
              </a:spcBef>
              <a:spcAft>
                <a:spcPct val="0"/>
              </a:spcAft>
              <a:buClrTx/>
              <a:buSzTx/>
              <a:buFontTx/>
              <a:buNone/>
              <a:tabLst/>
              <a:defRPr/>
            </a:pPr>
            <a:endParaRPr lang="en-US" sz="1800" dirty="0">
              <a:latin typeface="Courier New" pitchFamily="49" charset="0"/>
              <a:cs typeface="Courier New" pitchFamily="49" charset="0"/>
            </a:endParaRPr>
          </a:p>
        </p:txBody>
      </p:sp>
      <p:sp>
        <p:nvSpPr>
          <p:cNvPr id="4" name="Slide Number Placeholder 3"/>
          <p:cNvSpPr>
            <a:spLocks noGrp="1"/>
          </p:cNvSpPr>
          <p:nvPr>
            <p:ph type="sldNum" sz="quarter" idx="10"/>
          </p:nvPr>
        </p:nvSpPr>
        <p:spPr/>
        <p:txBody>
          <a:bodyPr/>
          <a:lstStyle/>
          <a:p>
            <a:fld id="{99B30722-7DAA-4E93-8206-71F83E275281}" type="slidenum">
              <a:rPr lang="en-US" smtClean="0"/>
              <a:pPr/>
              <a:t>27</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90187F8-FED7-4A8B-A019-4D10C18BCB4A}" type="slidenum">
              <a:rPr lang="en-US"/>
              <a:pPr/>
              <a:t>32</a:t>
            </a:fld>
            <a:endParaRPr lang="en-US"/>
          </a:p>
        </p:txBody>
      </p:sp>
      <p:sp>
        <p:nvSpPr>
          <p:cNvPr id="20482" name="Rectangle 2"/>
          <p:cNvSpPr>
            <a:spLocks noGrp="1" noRot="1" noChangeAspect="1" noChangeArrowheads="1" noTextEdit="1"/>
          </p:cNvSpPr>
          <p:nvPr>
            <p:ph type="sldImg"/>
          </p:nvPr>
        </p:nvSpPr>
        <p:spPr>
          <a:xfrm>
            <a:off x="381000" y="685800"/>
            <a:ext cx="6096000" cy="3429000"/>
          </a:xfrm>
          <a:ln/>
        </p:spPr>
      </p:sp>
      <p:sp>
        <p:nvSpPr>
          <p:cNvPr id="20483" name="Rectangle 3"/>
          <p:cNvSpPr>
            <a:spLocks noGrp="1" noChangeArrowheads="1"/>
          </p:cNvSpPr>
          <p:nvPr>
            <p:ph type="body" idx="1"/>
          </p:nvPr>
        </p:nvSpPr>
        <p:spPr/>
        <p:txBody>
          <a:bodyPr/>
          <a:lstStyle/>
          <a:p>
            <a:r>
              <a:rPr lang="en-US" dirty="0"/>
              <a:t>Finally</a:t>
            </a:r>
          </a:p>
        </p:txBody>
      </p:sp>
    </p:spTree>
    <p:extLst>
      <p:ext uri="{BB962C8B-B14F-4D97-AF65-F5344CB8AC3E}">
        <p14:creationId xmlns:p14="http://schemas.microsoft.com/office/powerpoint/2010/main" val="20412350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Me: Java</a:t>
            </a:r>
            <a:r>
              <a:rPr lang="en-US" baseline="0"/>
              <a:t> during studies, in neuroscience everybody assumed I could use Matlab, luckily I had some Python background</a:t>
            </a:r>
            <a:endParaRPr lang="en-US"/>
          </a:p>
        </p:txBody>
      </p:sp>
      <p:sp>
        <p:nvSpPr>
          <p:cNvPr id="4" name="Slide Number Placeholder 3"/>
          <p:cNvSpPr>
            <a:spLocks noGrp="1"/>
          </p:cNvSpPr>
          <p:nvPr>
            <p:ph type="sldNum" sz="quarter" idx="10"/>
          </p:nvPr>
        </p:nvSpPr>
        <p:spPr/>
        <p:txBody>
          <a:bodyPr/>
          <a:lstStyle/>
          <a:p>
            <a:fld id="{99B30722-7DAA-4E93-8206-71F83E275281}" type="slidenum">
              <a:rPr lang="en-US"/>
              <a:pPr/>
              <a:t>3</a:t>
            </a:fld>
            <a:endParaRPr lang="en-US"/>
          </a:p>
        </p:txBody>
      </p:sp>
    </p:spTree>
    <p:extLst>
      <p:ext uri="{BB962C8B-B14F-4D97-AF65-F5344CB8AC3E}">
        <p14:creationId xmlns:p14="http://schemas.microsoft.com/office/powerpoint/2010/main" val="32363124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9B30722-7DAA-4E93-8206-71F83E275281}" type="slidenum">
              <a:rPr lang="en-US"/>
              <a:pPr/>
              <a:t>4</a:t>
            </a:fld>
            <a:endParaRPr lang="en-US"/>
          </a:p>
        </p:txBody>
      </p:sp>
    </p:spTree>
    <p:extLst>
      <p:ext uri="{BB962C8B-B14F-4D97-AF65-F5344CB8AC3E}">
        <p14:creationId xmlns:p14="http://schemas.microsoft.com/office/powerpoint/2010/main" val="23184613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GB" dirty="0"/>
              <a:t>As opposed</a:t>
            </a:r>
            <a:r>
              <a:rPr lang="en-GB" baseline="0" dirty="0"/>
              <a:t> to waterfall model</a:t>
            </a:r>
            <a:endParaRPr lang="en-GB" dirty="0"/>
          </a:p>
          <a:p>
            <a:endParaRPr lang="en-GB" dirty="0"/>
          </a:p>
          <a:p>
            <a:r>
              <a:rPr lang="en-GB" dirty="0"/>
              <a:t>Reminder</a:t>
            </a:r>
          </a:p>
          <a:p>
            <a:r>
              <a:rPr lang="en-GB" dirty="0"/>
              <a:t> 1) describe cycle</a:t>
            </a:r>
          </a:p>
          <a:p>
            <a:r>
              <a:rPr lang="en-GB" dirty="0"/>
              <a:t> 2) short development cycles: granularity of chosen feature is important</a:t>
            </a:r>
          </a:p>
          <a:p>
            <a:r>
              <a:rPr lang="en-GB" dirty="0"/>
              <a:t> 3) for</a:t>
            </a:r>
            <a:r>
              <a:rPr lang="en-GB" baseline="0" dirty="0"/>
              <a:t> all of these steps there are python tools to help you; there’s no tool yet for writing the code, unfortunately</a:t>
            </a:r>
            <a:endParaRPr lang="en-GB" dirty="0"/>
          </a:p>
          <a:p>
            <a:endParaRPr lang="en-GB" dirty="0"/>
          </a:p>
        </p:txBody>
      </p:sp>
      <p:sp>
        <p:nvSpPr>
          <p:cNvPr id="4" name="Slide Number Placeholder 3"/>
          <p:cNvSpPr>
            <a:spLocks noGrp="1"/>
          </p:cNvSpPr>
          <p:nvPr>
            <p:ph type="sldNum" sz="quarter" idx="10"/>
          </p:nvPr>
        </p:nvSpPr>
        <p:spPr/>
        <p:txBody>
          <a:bodyPr/>
          <a:lstStyle/>
          <a:p>
            <a:fld id="{5F378627-E3FE-44FD-B5FA-4582AC800163}" type="slidenum">
              <a:rPr lang="en-GB" smtClean="0"/>
              <a:pPr/>
              <a:t>8</a:t>
            </a:fld>
            <a:endParaRPr lang="en-GB"/>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GB" dirty="0"/>
              <a:t>3) for</a:t>
            </a:r>
            <a:r>
              <a:rPr lang="en-GB" baseline="0" dirty="0"/>
              <a:t> all of these steps there are python tools to help you; there’s no tool yet for writing the code, unfortunately</a:t>
            </a:r>
            <a:endParaRPr lang="en-GB" dirty="0"/>
          </a:p>
          <a:p>
            <a:endParaRPr lang="en-GB" dirty="0"/>
          </a:p>
        </p:txBody>
      </p:sp>
      <p:sp>
        <p:nvSpPr>
          <p:cNvPr id="4" name="Slide Number Placeholder 3"/>
          <p:cNvSpPr>
            <a:spLocks noGrp="1"/>
          </p:cNvSpPr>
          <p:nvPr>
            <p:ph type="sldNum" sz="quarter" idx="10"/>
          </p:nvPr>
        </p:nvSpPr>
        <p:spPr/>
        <p:txBody>
          <a:bodyPr/>
          <a:lstStyle/>
          <a:p>
            <a:fld id="{5F378627-E3FE-44FD-B5FA-4582AC800163}" type="slidenum">
              <a:rPr lang="en-GB" smtClean="0"/>
              <a:pPr/>
              <a:t>9</a:t>
            </a:fld>
            <a:endParaRPr lang="en-GB"/>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baseline="0" dirty="0"/>
          </a:p>
        </p:txBody>
      </p:sp>
      <p:sp>
        <p:nvSpPr>
          <p:cNvPr id="4" name="Slide Number Placeholder 3"/>
          <p:cNvSpPr>
            <a:spLocks noGrp="1"/>
          </p:cNvSpPr>
          <p:nvPr>
            <p:ph type="sldNum" sz="quarter" idx="10"/>
          </p:nvPr>
        </p:nvSpPr>
        <p:spPr/>
        <p:txBody>
          <a:bodyPr/>
          <a:lstStyle/>
          <a:p>
            <a:fld id="{2E53EA59-0E76-47F3-BAE3-1CF23EB8E420}" type="slidenum">
              <a:rPr lang="en-US" smtClean="0"/>
              <a:pPr/>
              <a:t>11</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Made up plot,</a:t>
            </a:r>
            <a:r>
              <a:rPr lang="en-US" baseline="0" dirty="0"/>
              <a:t> not backed by any data; and no error bars!</a:t>
            </a:r>
          </a:p>
          <a:p>
            <a:r>
              <a:rPr lang="en-US" baseline="0" dirty="0"/>
              <a:t>This slide is supposed to scare you into listening to the rest</a:t>
            </a:r>
          </a:p>
          <a:p>
            <a:endParaRPr lang="en-US" baseline="0" dirty="0"/>
          </a:p>
          <a:p>
            <a:r>
              <a:rPr lang="en-US" baseline="0" dirty="0"/>
              <a:t>didn’t properly shuffle my data for the control, a couple of results are not statistically significant any more… errata</a:t>
            </a:r>
          </a:p>
          <a:p>
            <a:endParaRPr lang="en-US" dirty="0"/>
          </a:p>
        </p:txBody>
      </p:sp>
      <p:sp>
        <p:nvSpPr>
          <p:cNvPr id="4" name="Slide Number Placeholder 3"/>
          <p:cNvSpPr>
            <a:spLocks noGrp="1"/>
          </p:cNvSpPr>
          <p:nvPr>
            <p:ph type="sldNum" sz="quarter" idx="10"/>
          </p:nvPr>
        </p:nvSpPr>
        <p:spPr/>
        <p:txBody>
          <a:bodyPr/>
          <a:lstStyle/>
          <a:p>
            <a:fld id="{99B30722-7DAA-4E93-8206-71F83E275281}" type="slidenum">
              <a:rPr lang="en-US" smtClean="0"/>
              <a:pPr/>
              <a:t>12</a:t>
            </a:fld>
            <a:endParaRPr lang="en-US"/>
          </a:p>
        </p:txBody>
      </p:sp>
    </p:spTree>
    <p:extLst>
      <p:ext uri="{BB962C8B-B14F-4D97-AF65-F5344CB8AC3E}">
        <p14:creationId xmlns:p14="http://schemas.microsoft.com/office/powerpoint/2010/main" val="932681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When you get a crappy result, you triple check your code for bugs. If the results come out just the way you want them to,</a:t>
            </a:r>
            <a:r>
              <a:rPr lang="en-US" baseline="0" dirty="0"/>
              <a:t> how much effort are you going to put into double-checking?</a:t>
            </a:r>
            <a:endParaRPr lang="en-US" dirty="0"/>
          </a:p>
          <a:p>
            <a:endParaRPr lang="en-US" dirty="0"/>
          </a:p>
          <a:p>
            <a:r>
              <a:rPr lang="en-US" dirty="0"/>
              <a:t>For two errors reported and retraced,</a:t>
            </a:r>
            <a:r>
              <a:rPr lang="en-US" baseline="0" dirty="0"/>
              <a:t> many more undetected or not reported.</a:t>
            </a:r>
          </a:p>
          <a:p>
            <a:endParaRPr lang="en-US" baseline="0" dirty="0"/>
          </a:p>
        </p:txBody>
      </p:sp>
      <p:sp>
        <p:nvSpPr>
          <p:cNvPr id="4" name="Slide Number Placeholder 3"/>
          <p:cNvSpPr>
            <a:spLocks noGrp="1"/>
          </p:cNvSpPr>
          <p:nvPr>
            <p:ph type="sldNum" sz="quarter" idx="10"/>
          </p:nvPr>
        </p:nvSpPr>
        <p:spPr/>
        <p:txBody>
          <a:bodyPr/>
          <a:lstStyle/>
          <a:p>
            <a:fld id="{99B30722-7DAA-4E93-8206-71F83E275281}" type="slidenum">
              <a:rPr lang="en-US" smtClean="0"/>
              <a:pPr/>
              <a:t>13</a:t>
            </a:fld>
            <a:endParaRPr lang="en-US"/>
          </a:p>
        </p:txBody>
      </p:sp>
    </p:spTree>
    <p:extLst>
      <p:ext uri="{BB962C8B-B14F-4D97-AF65-F5344CB8AC3E}">
        <p14:creationId xmlns:p14="http://schemas.microsoft.com/office/powerpoint/2010/main" val="34623849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H" dirty="0"/>
              <a:t>Hands on</a:t>
            </a:r>
          </a:p>
          <a:p>
            <a:r>
              <a:rPr lang="en-CH" dirty="0"/>
              <a:t>1. test manually: it works if the function is very simple, but as you add more functions, or there are many things you need to test, then you will only test the last one and the rest can easily break</a:t>
            </a:r>
          </a:p>
          <a:p>
            <a:r>
              <a:rPr lang="en-CH" dirty="0"/>
              <a:t>2. with if result != expected: raise Exception, with if __name__ == ‘__main__</a:t>
            </a:r>
          </a:p>
          <a:p>
            <a:r>
              <a:rPr lang="en-CH" dirty="0"/>
              <a:t>3. better, but there we want to automatize! that’s pytest</a:t>
            </a:r>
          </a:p>
          <a:p>
            <a:r>
              <a:rPr lang="en-CH" dirty="0"/>
              <a:t>4. try running tests with me (also show if there’s an error)</a:t>
            </a:r>
          </a:p>
          <a:p>
            <a:endParaRPr lang="en-CH" dirty="0"/>
          </a:p>
        </p:txBody>
      </p:sp>
      <p:sp>
        <p:nvSpPr>
          <p:cNvPr id="4" name="Slide Number Placeholder 3"/>
          <p:cNvSpPr>
            <a:spLocks noGrp="1"/>
          </p:cNvSpPr>
          <p:nvPr>
            <p:ph type="sldNum" sz="quarter" idx="5"/>
          </p:nvPr>
        </p:nvSpPr>
        <p:spPr/>
        <p:txBody>
          <a:bodyPr/>
          <a:lstStyle/>
          <a:p>
            <a:fld id="{99B30722-7DAA-4E93-8206-71F83E275281}" type="slidenum">
              <a:rPr lang="en-US" smtClean="0"/>
              <a:pPr/>
              <a:t>16</a:t>
            </a:fld>
            <a:endParaRPr lang="en-US"/>
          </a:p>
        </p:txBody>
      </p:sp>
    </p:spTree>
    <p:extLst>
      <p:ext uri="{BB962C8B-B14F-4D97-AF65-F5344CB8AC3E}">
        <p14:creationId xmlns:p14="http://schemas.microsoft.com/office/powerpoint/2010/main" val="21460525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r>
              <a:rPr lang="de-CH"/>
              <a:t>August 2023, CC BY-SA 4.0</a:t>
            </a:r>
            <a:endParaRPr lang="en-US"/>
          </a:p>
        </p:txBody>
      </p:sp>
      <p:sp>
        <p:nvSpPr>
          <p:cNvPr id="5" name="Footer Placeholder 4"/>
          <p:cNvSpPr>
            <a:spLocks noGrp="1"/>
          </p:cNvSpPr>
          <p:nvPr>
            <p:ph type="ftr" sz="quarter" idx="11"/>
          </p:nvPr>
        </p:nvSpPr>
        <p:spPr/>
        <p:txBody>
          <a:bodyPr/>
          <a:lstStyle/>
          <a:p>
            <a:r>
              <a:rPr lang="en-US"/>
              <a:t>Testing scientific code, v16.0</a:t>
            </a:r>
          </a:p>
        </p:txBody>
      </p:sp>
      <p:sp>
        <p:nvSpPr>
          <p:cNvPr id="6" name="Slide Number Placeholder 5"/>
          <p:cNvSpPr>
            <a:spLocks noGrp="1"/>
          </p:cNvSpPr>
          <p:nvPr>
            <p:ph type="sldNum" sz="quarter" idx="12"/>
          </p:nvPr>
        </p:nvSpPr>
        <p:spPr/>
        <p:txBody>
          <a:bodyPr/>
          <a:lstStyle/>
          <a:p>
            <a:fld id="{EF79ADEA-B933-47CC-A4E9-04E6298B917C}" type="slidenum">
              <a:rPr lang="en-US" smtClean="0"/>
              <a:pPr/>
              <a:t>‹#›</a:t>
            </a:fld>
            <a:endParaRPr lang="en-US"/>
          </a:p>
        </p:txBody>
      </p:sp>
    </p:spTree>
    <p:extLst>
      <p:ext uri="{BB962C8B-B14F-4D97-AF65-F5344CB8AC3E}">
        <p14:creationId xmlns:p14="http://schemas.microsoft.com/office/powerpoint/2010/main" val="19664216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de-CH"/>
              <a:t>August 2023, CC BY-SA 4.0</a:t>
            </a:r>
            <a:endParaRPr lang="en-US"/>
          </a:p>
        </p:txBody>
      </p:sp>
      <p:sp>
        <p:nvSpPr>
          <p:cNvPr id="5" name="Footer Placeholder 4"/>
          <p:cNvSpPr>
            <a:spLocks noGrp="1"/>
          </p:cNvSpPr>
          <p:nvPr>
            <p:ph type="ftr" sz="quarter" idx="11"/>
          </p:nvPr>
        </p:nvSpPr>
        <p:spPr/>
        <p:txBody>
          <a:bodyPr/>
          <a:lstStyle/>
          <a:p>
            <a:r>
              <a:rPr lang="en-US"/>
              <a:t>Testing scientific code, v16.0</a:t>
            </a:r>
          </a:p>
        </p:txBody>
      </p:sp>
      <p:sp>
        <p:nvSpPr>
          <p:cNvPr id="6" name="Slide Number Placeholder 5"/>
          <p:cNvSpPr>
            <a:spLocks noGrp="1"/>
          </p:cNvSpPr>
          <p:nvPr>
            <p:ph type="sldNum" sz="quarter" idx="12"/>
          </p:nvPr>
        </p:nvSpPr>
        <p:spPr/>
        <p:txBody>
          <a:bodyPr/>
          <a:lstStyle/>
          <a:p>
            <a:fld id="{FF05A131-7E6B-4BFA-A2D4-3B708019D05F}" type="slidenum">
              <a:rPr lang="en-US" smtClean="0"/>
              <a:pPr/>
              <a:t>‹#›</a:t>
            </a:fld>
            <a:endParaRPr lang="en-US"/>
          </a:p>
        </p:txBody>
      </p:sp>
    </p:spTree>
    <p:extLst>
      <p:ext uri="{BB962C8B-B14F-4D97-AF65-F5344CB8AC3E}">
        <p14:creationId xmlns:p14="http://schemas.microsoft.com/office/powerpoint/2010/main" val="15767761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de-CH"/>
              <a:t>August 2023, CC BY-SA 4.0</a:t>
            </a:r>
            <a:endParaRPr lang="en-US"/>
          </a:p>
        </p:txBody>
      </p:sp>
      <p:sp>
        <p:nvSpPr>
          <p:cNvPr id="5" name="Footer Placeholder 4"/>
          <p:cNvSpPr>
            <a:spLocks noGrp="1"/>
          </p:cNvSpPr>
          <p:nvPr>
            <p:ph type="ftr" sz="quarter" idx="11"/>
          </p:nvPr>
        </p:nvSpPr>
        <p:spPr/>
        <p:txBody>
          <a:bodyPr/>
          <a:lstStyle/>
          <a:p>
            <a:r>
              <a:rPr lang="en-US"/>
              <a:t>Testing scientific code, v16.0</a:t>
            </a:r>
          </a:p>
        </p:txBody>
      </p:sp>
      <p:sp>
        <p:nvSpPr>
          <p:cNvPr id="6" name="Slide Number Placeholder 5"/>
          <p:cNvSpPr>
            <a:spLocks noGrp="1"/>
          </p:cNvSpPr>
          <p:nvPr>
            <p:ph type="sldNum" sz="quarter" idx="12"/>
          </p:nvPr>
        </p:nvSpPr>
        <p:spPr/>
        <p:txBody>
          <a:bodyPr/>
          <a:lstStyle/>
          <a:p>
            <a:fld id="{EF79ADEA-B933-47CC-A4E9-04E6298B917C}" type="slidenum">
              <a:rPr lang="en-US" smtClean="0"/>
              <a:pPr/>
              <a:t>‹#›</a:t>
            </a:fld>
            <a:endParaRPr lang="en-US"/>
          </a:p>
        </p:txBody>
      </p:sp>
    </p:spTree>
    <p:extLst>
      <p:ext uri="{BB962C8B-B14F-4D97-AF65-F5344CB8AC3E}">
        <p14:creationId xmlns:p14="http://schemas.microsoft.com/office/powerpoint/2010/main" val="8619250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de-CH" sz="1000"/>
              <a:t>August 2023, CC BY-SA 4.0</a:t>
            </a:r>
            <a:endParaRPr lang="en-US" sz="1000" dirty="0"/>
          </a:p>
        </p:txBody>
      </p:sp>
      <p:sp>
        <p:nvSpPr>
          <p:cNvPr id="5" name="Footer Placeholder 4"/>
          <p:cNvSpPr>
            <a:spLocks noGrp="1"/>
          </p:cNvSpPr>
          <p:nvPr>
            <p:ph type="ftr" sz="quarter" idx="11"/>
          </p:nvPr>
        </p:nvSpPr>
        <p:spPr/>
        <p:txBody>
          <a:bodyPr/>
          <a:lstStyle/>
          <a:p>
            <a:r>
              <a:rPr lang="en-US"/>
              <a:t>Testing scientific code, v16.0</a:t>
            </a:r>
            <a:endParaRPr lang="en-US" dirty="0"/>
          </a:p>
        </p:txBody>
      </p:sp>
      <p:sp>
        <p:nvSpPr>
          <p:cNvPr id="6" name="Slide Number Placeholder 5"/>
          <p:cNvSpPr>
            <a:spLocks noGrp="1"/>
          </p:cNvSpPr>
          <p:nvPr>
            <p:ph type="sldNum" sz="quarter" idx="12"/>
          </p:nvPr>
        </p:nvSpPr>
        <p:spPr/>
        <p:txBody>
          <a:bodyPr/>
          <a:lstStyle/>
          <a:p>
            <a:fld id="{EF79ADEA-B933-47CC-A4E9-04E6298B917C}" type="slidenum">
              <a:rPr lang="en-US" smtClean="0"/>
              <a:pPr/>
              <a:t>‹#›</a:t>
            </a:fld>
            <a:endParaRPr lang="en-US"/>
          </a:p>
        </p:txBody>
      </p:sp>
    </p:spTree>
    <p:extLst>
      <p:ext uri="{BB962C8B-B14F-4D97-AF65-F5344CB8AC3E}">
        <p14:creationId xmlns:p14="http://schemas.microsoft.com/office/powerpoint/2010/main" val="16988973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de-CH"/>
              <a:t>August 2023, CC BY-SA 4.0</a:t>
            </a:r>
            <a:endParaRPr lang="en-US"/>
          </a:p>
        </p:txBody>
      </p:sp>
      <p:sp>
        <p:nvSpPr>
          <p:cNvPr id="5" name="Footer Placeholder 4"/>
          <p:cNvSpPr>
            <a:spLocks noGrp="1"/>
          </p:cNvSpPr>
          <p:nvPr>
            <p:ph type="ftr" sz="quarter" idx="11"/>
          </p:nvPr>
        </p:nvSpPr>
        <p:spPr/>
        <p:txBody>
          <a:bodyPr/>
          <a:lstStyle/>
          <a:p>
            <a:r>
              <a:rPr lang="en-US"/>
              <a:t>Testing scientific code, v16.0</a:t>
            </a:r>
          </a:p>
        </p:txBody>
      </p:sp>
      <p:sp>
        <p:nvSpPr>
          <p:cNvPr id="6" name="Slide Number Placeholder 5"/>
          <p:cNvSpPr>
            <a:spLocks noGrp="1"/>
          </p:cNvSpPr>
          <p:nvPr>
            <p:ph type="sldNum" sz="quarter" idx="12"/>
          </p:nvPr>
        </p:nvSpPr>
        <p:spPr/>
        <p:txBody>
          <a:bodyPr/>
          <a:lstStyle/>
          <a:p>
            <a:fld id="{EF79ADEA-B933-47CC-A4E9-04E6298B917C}" type="slidenum">
              <a:rPr lang="en-US" smtClean="0"/>
              <a:pPr/>
              <a:t>‹#›</a:t>
            </a:fld>
            <a:endParaRPr lang="en-US"/>
          </a:p>
        </p:txBody>
      </p:sp>
    </p:spTree>
    <p:extLst>
      <p:ext uri="{BB962C8B-B14F-4D97-AF65-F5344CB8AC3E}">
        <p14:creationId xmlns:p14="http://schemas.microsoft.com/office/powerpoint/2010/main" val="21924600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r>
              <a:rPr lang="de-CH"/>
              <a:t>August 2023, CC BY-SA 4.0</a:t>
            </a:r>
            <a:endParaRPr lang="en-US"/>
          </a:p>
        </p:txBody>
      </p:sp>
      <p:sp>
        <p:nvSpPr>
          <p:cNvPr id="6" name="Footer Placeholder 5"/>
          <p:cNvSpPr>
            <a:spLocks noGrp="1"/>
          </p:cNvSpPr>
          <p:nvPr>
            <p:ph type="ftr" sz="quarter" idx="11"/>
          </p:nvPr>
        </p:nvSpPr>
        <p:spPr/>
        <p:txBody>
          <a:bodyPr/>
          <a:lstStyle/>
          <a:p>
            <a:r>
              <a:rPr lang="en-US"/>
              <a:t>Testing scientific code, v16.0</a:t>
            </a:r>
          </a:p>
        </p:txBody>
      </p:sp>
      <p:sp>
        <p:nvSpPr>
          <p:cNvPr id="7" name="Slide Number Placeholder 6"/>
          <p:cNvSpPr>
            <a:spLocks noGrp="1"/>
          </p:cNvSpPr>
          <p:nvPr>
            <p:ph type="sldNum" sz="quarter" idx="12"/>
          </p:nvPr>
        </p:nvSpPr>
        <p:spPr/>
        <p:txBody>
          <a:bodyPr/>
          <a:lstStyle/>
          <a:p>
            <a:fld id="{EF79ADEA-B933-47CC-A4E9-04E6298B917C}" type="slidenum">
              <a:rPr lang="en-US" smtClean="0"/>
              <a:pPr/>
              <a:t>‹#›</a:t>
            </a:fld>
            <a:endParaRPr lang="en-US"/>
          </a:p>
        </p:txBody>
      </p:sp>
    </p:spTree>
    <p:extLst>
      <p:ext uri="{BB962C8B-B14F-4D97-AF65-F5344CB8AC3E}">
        <p14:creationId xmlns:p14="http://schemas.microsoft.com/office/powerpoint/2010/main" val="40617726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r>
              <a:rPr lang="de-CH"/>
              <a:t>August 2023, CC BY-SA 4.0</a:t>
            </a:r>
            <a:endParaRPr lang="en-US"/>
          </a:p>
        </p:txBody>
      </p:sp>
      <p:sp>
        <p:nvSpPr>
          <p:cNvPr id="8" name="Footer Placeholder 7"/>
          <p:cNvSpPr>
            <a:spLocks noGrp="1"/>
          </p:cNvSpPr>
          <p:nvPr>
            <p:ph type="ftr" sz="quarter" idx="11"/>
          </p:nvPr>
        </p:nvSpPr>
        <p:spPr/>
        <p:txBody>
          <a:bodyPr/>
          <a:lstStyle/>
          <a:p>
            <a:r>
              <a:rPr lang="en-US"/>
              <a:t>Testing scientific code, v16.0</a:t>
            </a:r>
          </a:p>
        </p:txBody>
      </p:sp>
      <p:sp>
        <p:nvSpPr>
          <p:cNvPr id="9" name="Slide Number Placeholder 8"/>
          <p:cNvSpPr>
            <a:spLocks noGrp="1"/>
          </p:cNvSpPr>
          <p:nvPr>
            <p:ph type="sldNum" sz="quarter" idx="12"/>
          </p:nvPr>
        </p:nvSpPr>
        <p:spPr/>
        <p:txBody>
          <a:bodyPr/>
          <a:lstStyle/>
          <a:p>
            <a:fld id="{EF79ADEA-B933-47CC-A4E9-04E6298B917C}" type="slidenum">
              <a:rPr lang="en-US" smtClean="0"/>
              <a:pPr/>
              <a:t>‹#›</a:t>
            </a:fld>
            <a:endParaRPr lang="en-US"/>
          </a:p>
        </p:txBody>
      </p:sp>
    </p:spTree>
    <p:extLst>
      <p:ext uri="{BB962C8B-B14F-4D97-AF65-F5344CB8AC3E}">
        <p14:creationId xmlns:p14="http://schemas.microsoft.com/office/powerpoint/2010/main" val="23723366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r>
              <a:rPr lang="de-CH"/>
              <a:t>August 2023, CC BY-SA 4.0</a:t>
            </a:r>
            <a:endParaRPr lang="en-US"/>
          </a:p>
        </p:txBody>
      </p:sp>
      <p:sp>
        <p:nvSpPr>
          <p:cNvPr id="4" name="Footer Placeholder 3"/>
          <p:cNvSpPr>
            <a:spLocks noGrp="1"/>
          </p:cNvSpPr>
          <p:nvPr>
            <p:ph type="ftr" sz="quarter" idx="11"/>
          </p:nvPr>
        </p:nvSpPr>
        <p:spPr/>
        <p:txBody>
          <a:bodyPr/>
          <a:lstStyle/>
          <a:p>
            <a:r>
              <a:rPr lang="en-US"/>
              <a:t>Testing scientific code, v16.0</a:t>
            </a:r>
          </a:p>
        </p:txBody>
      </p:sp>
      <p:sp>
        <p:nvSpPr>
          <p:cNvPr id="5" name="Slide Number Placeholder 4"/>
          <p:cNvSpPr>
            <a:spLocks noGrp="1"/>
          </p:cNvSpPr>
          <p:nvPr>
            <p:ph type="sldNum" sz="quarter" idx="12"/>
          </p:nvPr>
        </p:nvSpPr>
        <p:spPr/>
        <p:txBody>
          <a:bodyPr/>
          <a:lstStyle/>
          <a:p>
            <a:fld id="{EF79ADEA-B933-47CC-A4E9-04E6298B917C}" type="slidenum">
              <a:rPr lang="en-US" smtClean="0"/>
              <a:pPr/>
              <a:t>‹#›</a:t>
            </a:fld>
            <a:endParaRPr lang="en-US"/>
          </a:p>
        </p:txBody>
      </p:sp>
    </p:spTree>
    <p:extLst>
      <p:ext uri="{BB962C8B-B14F-4D97-AF65-F5344CB8AC3E}">
        <p14:creationId xmlns:p14="http://schemas.microsoft.com/office/powerpoint/2010/main" val="42496024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de-CH"/>
              <a:t>August 2023, CC BY-SA 4.0</a:t>
            </a:r>
            <a:endParaRPr lang="en-US"/>
          </a:p>
        </p:txBody>
      </p:sp>
      <p:sp>
        <p:nvSpPr>
          <p:cNvPr id="3" name="Footer Placeholder 2"/>
          <p:cNvSpPr>
            <a:spLocks noGrp="1"/>
          </p:cNvSpPr>
          <p:nvPr>
            <p:ph type="ftr" sz="quarter" idx="11"/>
          </p:nvPr>
        </p:nvSpPr>
        <p:spPr/>
        <p:txBody>
          <a:bodyPr/>
          <a:lstStyle/>
          <a:p>
            <a:r>
              <a:rPr lang="en-US"/>
              <a:t>Testing scientific code, v16.0</a:t>
            </a:r>
          </a:p>
        </p:txBody>
      </p:sp>
      <p:sp>
        <p:nvSpPr>
          <p:cNvPr id="4" name="Slide Number Placeholder 3"/>
          <p:cNvSpPr>
            <a:spLocks noGrp="1"/>
          </p:cNvSpPr>
          <p:nvPr>
            <p:ph type="sldNum" sz="quarter" idx="12"/>
          </p:nvPr>
        </p:nvSpPr>
        <p:spPr/>
        <p:txBody>
          <a:bodyPr/>
          <a:lstStyle/>
          <a:p>
            <a:fld id="{EF79ADEA-B933-47CC-A4E9-04E6298B917C}" type="slidenum">
              <a:rPr lang="en-US" smtClean="0"/>
              <a:pPr/>
              <a:t>‹#›</a:t>
            </a:fld>
            <a:endParaRPr lang="en-US"/>
          </a:p>
        </p:txBody>
      </p:sp>
    </p:spTree>
    <p:extLst>
      <p:ext uri="{BB962C8B-B14F-4D97-AF65-F5344CB8AC3E}">
        <p14:creationId xmlns:p14="http://schemas.microsoft.com/office/powerpoint/2010/main" val="21411447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de-CH"/>
              <a:t>August 2023, CC BY-SA 4.0</a:t>
            </a:r>
            <a:endParaRPr lang="en-US"/>
          </a:p>
        </p:txBody>
      </p:sp>
      <p:sp>
        <p:nvSpPr>
          <p:cNvPr id="6" name="Footer Placeholder 5"/>
          <p:cNvSpPr>
            <a:spLocks noGrp="1"/>
          </p:cNvSpPr>
          <p:nvPr>
            <p:ph type="ftr" sz="quarter" idx="11"/>
          </p:nvPr>
        </p:nvSpPr>
        <p:spPr/>
        <p:txBody>
          <a:bodyPr/>
          <a:lstStyle/>
          <a:p>
            <a:r>
              <a:rPr lang="en-US"/>
              <a:t>Testing scientific code, v16.0</a:t>
            </a:r>
          </a:p>
        </p:txBody>
      </p:sp>
      <p:sp>
        <p:nvSpPr>
          <p:cNvPr id="7" name="Slide Number Placeholder 6"/>
          <p:cNvSpPr>
            <a:spLocks noGrp="1"/>
          </p:cNvSpPr>
          <p:nvPr>
            <p:ph type="sldNum" sz="quarter" idx="12"/>
          </p:nvPr>
        </p:nvSpPr>
        <p:spPr/>
        <p:txBody>
          <a:bodyPr/>
          <a:lstStyle/>
          <a:p>
            <a:fld id="{EF79ADEA-B933-47CC-A4E9-04E6298B917C}" type="slidenum">
              <a:rPr lang="en-US" smtClean="0"/>
              <a:pPr/>
              <a:t>‹#›</a:t>
            </a:fld>
            <a:endParaRPr lang="en-US"/>
          </a:p>
        </p:txBody>
      </p:sp>
    </p:spTree>
    <p:extLst>
      <p:ext uri="{BB962C8B-B14F-4D97-AF65-F5344CB8AC3E}">
        <p14:creationId xmlns:p14="http://schemas.microsoft.com/office/powerpoint/2010/main" val="1517591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de-CH"/>
              <a:t>August 2023, CC BY-SA 4.0</a:t>
            </a:r>
            <a:endParaRPr lang="en-US"/>
          </a:p>
        </p:txBody>
      </p:sp>
      <p:sp>
        <p:nvSpPr>
          <p:cNvPr id="6" name="Footer Placeholder 5"/>
          <p:cNvSpPr>
            <a:spLocks noGrp="1"/>
          </p:cNvSpPr>
          <p:nvPr>
            <p:ph type="ftr" sz="quarter" idx="11"/>
          </p:nvPr>
        </p:nvSpPr>
        <p:spPr/>
        <p:txBody>
          <a:bodyPr/>
          <a:lstStyle/>
          <a:p>
            <a:r>
              <a:rPr lang="en-US"/>
              <a:t>Testing scientific code, v16.0</a:t>
            </a:r>
          </a:p>
        </p:txBody>
      </p:sp>
      <p:sp>
        <p:nvSpPr>
          <p:cNvPr id="7" name="Slide Number Placeholder 6"/>
          <p:cNvSpPr>
            <a:spLocks noGrp="1"/>
          </p:cNvSpPr>
          <p:nvPr>
            <p:ph type="sldNum" sz="quarter" idx="12"/>
          </p:nvPr>
        </p:nvSpPr>
        <p:spPr/>
        <p:txBody>
          <a:bodyPr/>
          <a:lstStyle/>
          <a:p>
            <a:fld id="{231AB8C0-1AFE-4AD2-A399-FC2954A1949B}" type="slidenum">
              <a:rPr lang="en-US" smtClean="0"/>
              <a:pPr/>
              <a:t>‹#›</a:t>
            </a:fld>
            <a:endParaRPr lang="en-US"/>
          </a:p>
        </p:txBody>
      </p:sp>
    </p:spTree>
    <p:extLst>
      <p:ext uri="{BB962C8B-B14F-4D97-AF65-F5344CB8AC3E}">
        <p14:creationId xmlns:p14="http://schemas.microsoft.com/office/powerpoint/2010/main" val="25517370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903635"/>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412776"/>
            <a:ext cx="10515600" cy="476418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de-CH"/>
              <a:t>August 2023, CC BY-SA 4.0</a:t>
            </a:r>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Testing scientific code, v16.0</a:t>
            </a:r>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F79ADEA-B933-47CC-A4E9-04E6298B917C}" type="slidenum">
              <a:rPr lang="en-US" smtClean="0"/>
              <a:pPr/>
              <a:t>‹#›</a:t>
            </a:fld>
            <a:endParaRPr lang="en-US"/>
          </a:p>
        </p:txBody>
      </p:sp>
    </p:spTree>
    <p:extLst>
      <p:ext uri="{BB962C8B-B14F-4D97-AF65-F5344CB8AC3E}">
        <p14:creationId xmlns:p14="http://schemas.microsoft.com/office/powerpoint/2010/main" val="2551001326"/>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9.emf"/></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4.pn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hyperlink" Target="https://www.businessinsider.fr/us/boeing-software-errors-jeopardized-starliner-spaceship-737-max-planes-2020-2" TargetMode="External"/><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9.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F3FA881A-9B05-965E-1ED3-E87B5320F8DA}"/>
              </a:ext>
            </a:extLst>
          </p:cNvPr>
          <p:cNvPicPr>
            <a:picLocks noChangeAspect="1" noChangeArrowheads="1"/>
          </p:cNvPicPr>
          <p:nvPr/>
        </p:nvPicPr>
        <p:blipFill rotWithShape="1">
          <a:blip r:embed="rId3">
            <a:extLst>
              <a:ext uri="{28A0092B-C50C-407E-A947-70E740481C1C}">
                <a14:useLocalDpi xmlns:a14="http://schemas.microsoft.com/office/drawing/2010/main"/>
              </a:ext>
            </a:extLst>
          </a:blip>
          <a:srcRect/>
          <a:stretch/>
        </p:blipFill>
        <p:spPr bwMode="auto">
          <a:xfrm>
            <a:off x="-96688" y="0"/>
            <a:ext cx="12288688"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ctrTitle"/>
          </p:nvPr>
        </p:nvSpPr>
        <p:spPr>
          <a:xfrm>
            <a:off x="263352" y="260648"/>
            <a:ext cx="10081120" cy="1702367"/>
          </a:xfrm>
          <a:noFill/>
        </p:spPr>
        <p:txBody>
          <a:bodyPr>
            <a:noAutofit/>
          </a:bodyPr>
          <a:lstStyle/>
          <a:p>
            <a:pPr algn="l"/>
            <a:r>
              <a:rPr lang="en-US" sz="8000" b="1" dirty="0">
                <a:effectLst>
                  <a:outerShdw blurRad="50800" dist="38100" dir="2700000" algn="tl" rotWithShape="0">
                    <a:prstClr val="black">
                      <a:alpha val="40000"/>
                    </a:prstClr>
                  </a:outerShdw>
                </a:effectLst>
              </a:rPr>
              <a:t>Testing scientific code</a:t>
            </a:r>
            <a:br>
              <a:rPr lang="en-US" sz="5400" dirty="0">
                <a:effectLst>
                  <a:outerShdw blurRad="50800" dist="38100" dir="2700000" algn="tl" rotWithShape="0">
                    <a:prstClr val="black">
                      <a:alpha val="40000"/>
                    </a:prstClr>
                  </a:outerShdw>
                </a:effectLst>
              </a:rPr>
            </a:br>
            <a:r>
              <a:rPr lang="en-US" sz="4800" dirty="0">
                <a:effectLst>
                  <a:outerShdw blurRad="50800" dist="38100" dir="2700000" algn="tl" rotWithShape="0">
                    <a:prstClr val="black">
                      <a:alpha val="40000"/>
                    </a:prstClr>
                  </a:outerShdw>
                </a:effectLst>
              </a:rPr>
              <a:t>Because you’re worth it</a:t>
            </a:r>
            <a:endParaRPr lang="en-GB" sz="4000" dirty="0">
              <a:effectLst>
                <a:outerShdw blurRad="50800" dist="38100" dir="2700000" algn="tl" rotWithShape="0">
                  <a:prstClr val="black">
                    <a:alpha val="40000"/>
                  </a:prstClr>
                </a:outerShdw>
              </a:effectLst>
            </a:endParaRPr>
          </a:p>
        </p:txBody>
      </p:sp>
      <p:sp>
        <p:nvSpPr>
          <p:cNvPr id="3" name="Subtitle 2"/>
          <p:cNvSpPr>
            <a:spLocks noGrp="1"/>
          </p:cNvSpPr>
          <p:nvPr>
            <p:ph type="subTitle" idx="1"/>
          </p:nvPr>
        </p:nvSpPr>
        <p:spPr>
          <a:xfrm>
            <a:off x="263352" y="6014637"/>
            <a:ext cx="5921896" cy="548285"/>
          </a:xfrm>
          <a:noFill/>
        </p:spPr>
        <p:txBody>
          <a:bodyPr>
            <a:normAutofit/>
          </a:bodyPr>
          <a:lstStyle/>
          <a:p>
            <a:pPr algn="ctr"/>
            <a:r>
              <a:rPr lang="en-GB" sz="3200" dirty="0">
                <a:solidFill>
                  <a:schemeClr val="bg1"/>
                </a:solidFill>
                <a:effectLst>
                  <a:outerShdw blurRad="50800" dist="38100" dir="2700000" algn="tl" rotWithShape="0">
                    <a:prstClr val="black">
                      <a:alpha val="40000"/>
                    </a:prstClr>
                  </a:outerShdw>
                </a:effectLst>
              </a:rPr>
              <a:t>Pietro Berkes and Lisa </a:t>
            </a:r>
            <a:r>
              <a:rPr lang="en-GB" sz="3200" dirty="0" err="1">
                <a:solidFill>
                  <a:schemeClr val="bg1"/>
                </a:solidFill>
                <a:effectLst>
                  <a:outerShdw blurRad="50800" dist="38100" dir="2700000" algn="tl" rotWithShape="0">
                    <a:prstClr val="black">
                      <a:alpha val="40000"/>
                    </a:prstClr>
                  </a:outerShdw>
                </a:effectLst>
              </a:rPr>
              <a:t>Schwetlick</a:t>
            </a:r>
            <a:endParaRPr lang="en-GB" sz="3200" dirty="0">
              <a:solidFill>
                <a:schemeClr val="bg1"/>
              </a:solidFill>
              <a:effectLst>
                <a:outerShdw blurRad="50800" dist="38100" dir="2700000" algn="tl" rotWithShape="0">
                  <a:prstClr val="black">
                    <a:alpha val="40000"/>
                  </a:prstClr>
                </a:outerShdw>
              </a:effectLst>
            </a:endParaRPr>
          </a:p>
        </p:txBody>
      </p:sp>
    </p:spTree>
    <p:extLst>
      <p:ext uri="{BB962C8B-B14F-4D97-AF65-F5344CB8AC3E}">
        <p14:creationId xmlns:p14="http://schemas.microsoft.com/office/powerpoint/2010/main" val="3329205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0247" name="Rectangle 10246">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42" name="Picture 2" descr="Image">
            <a:extLst>
              <a:ext uri="{FF2B5EF4-FFF2-40B4-BE49-F238E27FC236}">
                <a16:creationId xmlns:a16="http://schemas.microsoft.com/office/drawing/2014/main" id="{E066B660-2DF9-937D-53E2-4B7D841B5D38}"/>
              </a:ext>
            </a:extLst>
          </p:cNvPr>
          <p:cNvPicPr>
            <a:picLocks noChangeAspect="1" noChangeArrowheads="1"/>
          </p:cNvPicPr>
          <p:nvPr/>
        </p:nvPicPr>
        <p:blipFill rotWithShape="1">
          <a:blip r:embed="rId2">
            <a:alphaModFix amt="50000"/>
            <a:extLst>
              <a:ext uri="{28A0092B-C50C-407E-A947-70E740481C1C}">
                <a14:useLocalDpi xmlns:a14="http://schemas.microsoft.com/office/drawing/2010/main"/>
              </a:ext>
            </a:extLst>
          </a:blip>
          <a:srcRect/>
          <a:stretch/>
        </p:blipFill>
        <p:spPr bwMode="auto">
          <a:xfrm>
            <a:off x="20" y="1"/>
            <a:ext cx="12191980" cy="6857999"/>
          </a:xfrm>
          <a:prstGeom prst="rect">
            <a:avLst/>
          </a:prstGeom>
          <a:noFill/>
          <a:extLst>
            <a:ext uri="{909E8E84-426E-40DD-AFC4-6F175D3DCCD1}">
              <a14:hiddenFill xmlns:a14="http://schemas.microsoft.com/office/drawing/2010/main">
                <a:solidFill>
                  <a:srgbClr val="FFFFFF"/>
                </a:solidFill>
              </a14:hiddenFill>
            </a:ext>
          </a:extLst>
        </p:spPr>
      </p:pic>
      <p:sp>
        <p:nvSpPr>
          <p:cNvPr id="2" name="Date Placeholder 1"/>
          <p:cNvSpPr>
            <a:spLocks noGrp="1"/>
          </p:cNvSpPr>
          <p:nvPr>
            <p:ph type="dt" sz="half" idx="10"/>
          </p:nvPr>
        </p:nvSpPr>
        <p:spPr>
          <a:xfrm>
            <a:off x="838200" y="6356350"/>
            <a:ext cx="2743200" cy="365125"/>
          </a:xfrm>
        </p:spPr>
        <p:txBody>
          <a:bodyPr vert="horz" lIns="91440" tIns="45720" rIns="91440" bIns="45720" rtlCol="0" anchor="ctr">
            <a:normAutofit/>
          </a:bodyPr>
          <a:lstStyle/>
          <a:p>
            <a:pPr defTabSz="914400">
              <a:spcAft>
                <a:spcPts val="600"/>
              </a:spcAft>
              <a:defRPr/>
            </a:pPr>
            <a:r>
              <a:rPr lang="en-US">
                <a:solidFill>
                  <a:srgbClr val="FFFFFF"/>
                </a:solidFill>
                <a:latin typeface="Calibri" panose="020F0502020204030204"/>
              </a:rPr>
              <a:t>August 2023, CC BY-SA 4.0</a:t>
            </a:r>
          </a:p>
        </p:txBody>
      </p:sp>
      <p:sp>
        <p:nvSpPr>
          <p:cNvPr id="5" name="Footer Placeholder 4"/>
          <p:cNvSpPr>
            <a:spLocks noGrp="1"/>
          </p:cNvSpPr>
          <p:nvPr>
            <p:ph type="ftr" sz="quarter" idx="11"/>
          </p:nvPr>
        </p:nvSpPr>
        <p:spPr>
          <a:xfrm>
            <a:off x="4038600" y="6356350"/>
            <a:ext cx="4114800" cy="365125"/>
          </a:xfrm>
        </p:spPr>
        <p:txBody>
          <a:bodyPr vert="horz" lIns="91440" tIns="45720" rIns="91440" bIns="45720" rtlCol="0" anchor="ctr">
            <a:normAutofit/>
          </a:bodyPr>
          <a:lstStyle/>
          <a:p>
            <a:pPr defTabSz="914400">
              <a:spcAft>
                <a:spcPts val="600"/>
              </a:spcAft>
              <a:defRPr/>
            </a:pPr>
            <a:r>
              <a:rPr lang="en-US" kern="1200">
                <a:solidFill>
                  <a:srgbClr val="FFFFFF"/>
                </a:solidFill>
                <a:latin typeface="Calibri" panose="020F0502020204030204"/>
                <a:ea typeface="+mn-ea"/>
                <a:cs typeface="+mn-cs"/>
              </a:rPr>
              <a:t>Testing scientific code, v16.0</a:t>
            </a:r>
          </a:p>
        </p:txBody>
      </p:sp>
      <p:sp>
        <p:nvSpPr>
          <p:cNvPr id="3" name="Slide Number Placeholder 2">
            <a:extLst>
              <a:ext uri="{FF2B5EF4-FFF2-40B4-BE49-F238E27FC236}">
                <a16:creationId xmlns:a16="http://schemas.microsoft.com/office/drawing/2014/main" id="{BA4251F3-36A4-ABB8-8B64-5DFA8A497B2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defTabSz="914400">
              <a:spcAft>
                <a:spcPts val="600"/>
              </a:spcAft>
              <a:defRPr/>
            </a:pPr>
            <a:fld id="{EF79ADEA-B933-47CC-A4E9-04E6298B917C}" type="slidenum">
              <a:rPr lang="en-US">
                <a:solidFill>
                  <a:srgbClr val="FFFFFF"/>
                </a:solidFill>
                <a:latin typeface="Calibri" panose="020F0502020204030204"/>
              </a:rPr>
              <a:pPr defTabSz="914400">
                <a:spcAft>
                  <a:spcPts val="600"/>
                </a:spcAft>
                <a:defRPr/>
              </a:pPr>
              <a:t>10</a:t>
            </a:fld>
            <a:endParaRPr lang="en-US">
              <a:solidFill>
                <a:srgbClr val="FFFFFF"/>
              </a:solidFill>
              <a:latin typeface="Calibri" panose="020F0502020204030204"/>
            </a:endParaRPr>
          </a:p>
        </p:txBody>
      </p:sp>
      <p:sp>
        <p:nvSpPr>
          <p:cNvPr id="6" name="TextBox 5">
            <a:extLst>
              <a:ext uri="{FF2B5EF4-FFF2-40B4-BE49-F238E27FC236}">
                <a16:creationId xmlns:a16="http://schemas.microsoft.com/office/drawing/2014/main" id="{8A8EDC5C-E9EF-608F-4701-2E6A3ED44E21}"/>
              </a:ext>
            </a:extLst>
          </p:cNvPr>
          <p:cNvSpPr txBox="1"/>
          <p:nvPr/>
        </p:nvSpPr>
        <p:spPr>
          <a:xfrm>
            <a:off x="1524000" y="1122362"/>
            <a:ext cx="9144000" cy="1226518"/>
          </a:xfrm>
          <a:prstGeom prst="rect">
            <a:avLst/>
          </a:prstGeom>
        </p:spPr>
        <p:txBody>
          <a:bodyPr vert="horz" lIns="91440" tIns="45720" rIns="91440" bIns="45720" rtlCol="0" anchor="b">
            <a:normAutofit/>
          </a:bodyPr>
          <a:lstStyle/>
          <a:p>
            <a:pPr algn="ctr" defTabSz="914400">
              <a:lnSpc>
                <a:spcPct val="90000"/>
              </a:lnSpc>
              <a:spcBef>
                <a:spcPct val="0"/>
              </a:spcBef>
              <a:spcAft>
                <a:spcPts val="600"/>
              </a:spcAft>
            </a:pPr>
            <a:r>
              <a:rPr lang="en-US" sz="6000" dirty="0">
                <a:solidFill>
                  <a:srgbClr val="FFFFFF"/>
                </a:solidFill>
                <a:latin typeface="+mj-lt"/>
                <a:ea typeface="+mj-ea"/>
                <a:cs typeface="+mj-cs"/>
              </a:rPr>
              <a:t>Why test scientific code?</a:t>
            </a:r>
          </a:p>
        </p:txBody>
      </p:sp>
    </p:spTree>
    <p:extLst>
      <p:ext uri="{BB962C8B-B14F-4D97-AF65-F5344CB8AC3E}">
        <p14:creationId xmlns:p14="http://schemas.microsoft.com/office/powerpoint/2010/main" val="1955434016"/>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Why write tests at all?</a:t>
            </a:r>
          </a:p>
        </p:txBody>
      </p:sp>
      <p:sp>
        <p:nvSpPr>
          <p:cNvPr id="3" name="Content Placeholder 2"/>
          <p:cNvSpPr>
            <a:spLocks noGrp="1"/>
          </p:cNvSpPr>
          <p:nvPr>
            <p:ph idx="1"/>
          </p:nvPr>
        </p:nvSpPr>
        <p:spPr/>
        <p:txBody>
          <a:bodyPr>
            <a:normAutofit/>
          </a:bodyPr>
          <a:lstStyle/>
          <a:p>
            <a:r>
              <a:rPr lang="en-US" b="1" dirty="0"/>
              <a:t>Confidence:</a:t>
            </a:r>
          </a:p>
          <a:p>
            <a:pPr lvl="1"/>
            <a:r>
              <a:rPr lang="en-US" dirty="0"/>
              <a:t>Write the code once and use it confidently everywhere else: </a:t>
            </a:r>
            <a:br>
              <a:rPr lang="en-US" dirty="0"/>
            </a:br>
            <a:r>
              <a:rPr lang="en-US" dirty="0"/>
              <a:t>avoid the </a:t>
            </a:r>
            <a:r>
              <a:rPr lang="en-US" i="1" dirty="0"/>
              <a:t>negative result</a:t>
            </a:r>
            <a:r>
              <a:rPr lang="en-US" dirty="0"/>
              <a:t> effect!</a:t>
            </a:r>
          </a:p>
          <a:p>
            <a:r>
              <a:rPr lang="en-US" b="1" dirty="0"/>
              <a:t>Correctness:</a:t>
            </a:r>
          </a:p>
          <a:p>
            <a:pPr lvl="1"/>
            <a:r>
              <a:rPr lang="en-US" dirty="0"/>
              <a:t>Correctness is main requirement for scientific code</a:t>
            </a:r>
          </a:p>
          <a:p>
            <a:pPr lvl="1"/>
            <a:r>
              <a:rPr lang="en-US" dirty="0"/>
              <a:t>You </a:t>
            </a:r>
            <a:r>
              <a:rPr lang="en-US" b="1" dirty="0"/>
              <a:t>must</a:t>
            </a:r>
            <a:r>
              <a:rPr lang="en-US" dirty="0"/>
              <a:t> have a strategy to ensure correctness</a:t>
            </a:r>
          </a:p>
          <a:p>
            <a:r>
              <a:rPr lang="en-US" b="1" dirty="0"/>
              <a:t>Flexibility:</a:t>
            </a:r>
          </a:p>
          <a:p>
            <a:pPr lvl="1"/>
            <a:r>
              <a:rPr lang="en-US" dirty="0"/>
              <a:t>When you have tests, you can change any part of your code and you will be sure the rest continues to work</a:t>
            </a:r>
          </a:p>
          <a:p>
            <a:endParaRPr lang="en-US" dirty="0"/>
          </a:p>
          <a:p>
            <a:pPr marL="274313" lvl="1" indent="0">
              <a:buNone/>
            </a:pPr>
            <a:endParaRPr lang="en-US" dirty="0"/>
          </a:p>
        </p:txBody>
      </p:sp>
      <p:sp>
        <p:nvSpPr>
          <p:cNvPr id="6" name="Date Placeholder 5"/>
          <p:cNvSpPr>
            <a:spLocks noGrp="1"/>
          </p:cNvSpPr>
          <p:nvPr>
            <p:ph type="dt" sz="half" idx="10"/>
          </p:nvPr>
        </p:nvSpPr>
        <p:spPr/>
        <p:txBody>
          <a:bodyPr/>
          <a:lstStyle/>
          <a:p>
            <a:r>
              <a:rPr lang="de-CH"/>
              <a:t>August 2023, CC BY-SA 4.0</a:t>
            </a:r>
            <a:endParaRPr lang="en-US"/>
          </a:p>
        </p:txBody>
      </p:sp>
      <p:sp>
        <p:nvSpPr>
          <p:cNvPr id="7" name="Footer Placeholder 6"/>
          <p:cNvSpPr>
            <a:spLocks noGrp="1"/>
          </p:cNvSpPr>
          <p:nvPr>
            <p:ph type="ftr" sz="quarter" idx="11"/>
          </p:nvPr>
        </p:nvSpPr>
        <p:spPr/>
        <p:txBody>
          <a:bodyPr/>
          <a:lstStyle/>
          <a:p>
            <a:r>
              <a:rPr lang="en-US"/>
              <a:t>Testing scientific code, v16.0</a:t>
            </a:r>
          </a:p>
        </p:txBody>
      </p:sp>
      <p:sp>
        <p:nvSpPr>
          <p:cNvPr id="4" name="Slide Number Placeholder 3">
            <a:extLst>
              <a:ext uri="{FF2B5EF4-FFF2-40B4-BE49-F238E27FC236}">
                <a16:creationId xmlns:a16="http://schemas.microsoft.com/office/drawing/2014/main" id="{DA1AC8C9-D17E-4EFF-7C5D-64393E004705}"/>
              </a:ext>
            </a:extLst>
          </p:cNvPr>
          <p:cNvSpPr>
            <a:spLocks noGrp="1"/>
          </p:cNvSpPr>
          <p:nvPr>
            <p:ph type="sldNum" sz="quarter" idx="12"/>
          </p:nvPr>
        </p:nvSpPr>
        <p:spPr/>
        <p:txBody>
          <a:bodyPr/>
          <a:lstStyle/>
          <a:p>
            <a:fld id="{EF79ADEA-B933-47CC-A4E9-04E6298B917C}" type="slidenum">
              <a:rPr lang="en-US" smtClean="0"/>
              <a:pPr/>
              <a:t>11</a:t>
            </a:fld>
            <a:endParaRPr lang="en-US"/>
          </a:p>
        </p:txBody>
      </p:sp>
    </p:spTree>
    <p:extLst>
      <p:ext uri="{BB962C8B-B14F-4D97-AF65-F5344CB8AC3E}">
        <p14:creationId xmlns:p14="http://schemas.microsoft.com/office/powerpoint/2010/main" val="10458733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Effect of software bugs in science</a:t>
            </a:r>
          </a:p>
        </p:txBody>
      </p:sp>
      <p:sp>
        <p:nvSpPr>
          <p:cNvPr id="5" name="Date Placeholder 4"/>
          <p:cNvSpPr>
            <a:spLocks noGrp="1"/>
          </p:cNvSpPr>
          <p:nvPr>
            <p:ph type="dt" sz="half" idx="10"/>
          </p:nvPr>
        </p:nvSpPr>
        <p:spPr/>
        <p:txBody>
          <a:bodyPr/>
          <a:lstStyle/>
          <a:p>
            <a:r>
              <a:rPr lang="de-CH"/>
              <a:t>August 2023, CC BY-SA 4.0</a:t>
            </a:r>
            <a:endParaRPr lang="en-US"/>
          </a:p>
        </p:txBody>
      </p:sp>
      <p:sp>
        <p:nvSpPr>
          <p:cNvPr id="6" name="Footer Placeholder 5"/>
          <p:cNvSpPr>
            <a:spLocks noGrp="1"/>
          </p:cNvSpPr>
          <p:nvPr>
            <p:ph type="ftr" sz="quarter" idx="11"/>
          </p:nvPr>
        </p:nvSpPr>
        <p:spPr/>
        <p:txBody>
          <a:bodyPr/>
          <a:lstStyle/>
          <a:p>
            <a:r>
              <a:rPr lang="en-US"/>
              <a:t>Testing scientific code, v16.0</a:t>
            </a:r>
          </a:p>
        </p:txBody>
      </p:sp>
      <p:sp>
        <p:nvSpPr>
          <p:cNvPr id="3" name="Slide Number Placeholder 2">
            <a:extLst>
              <a:ext uri="{FF2B5EF4-FFF2-40B4-BE49-F238E27FC236}">
                <a16:creationId xmlns:a16="http://schemas.microsoft.com/office/drawing/2014/main" id="{9B2C4988-9003-923A-39CE-53D6F291FAD5}"/>
              </a:ext>
            </a:extLst>
          </p:cNvPr>
          <p:cNvSpPr>
            <a:spLocks noGrp="1"/>
          </p:cNvSpPr>
          <p:nvPr>
            <p:ph type="sldNum" sz="quarter" idx="12"/>
          </p:nvPr>
        </p:nvSpPr>
        <p:spPr/>
        <p:txBody>
          <a:bodyPr/>
          <a:lstStyle/>
          <a:p>
            <a:fld id="{EF79ADEA-B933-47CC-A4E9-04E6298B917C}" type="slidenum">
              <a:rPr lang="en-US" smtClean="0"/>
              <a:pPr/>
              <a:t>12</a:t>
            </a:fld>
            <a:endParaRPr lang="en-US"/>
          </a:p>
        </p:txBody>
      </p:sp>
      <p:grpSp>
        <p:nvGrpSpPr>
          <p:cNvPr id="20" name="Group 19"/>
          <p:cNvGrpSpPr/>
          <p:nvPr/>
        </p:nvGrpSpPr>
        <p:grpSpPr>
          <a:xfrm>
            <a:off x="2954091" y="1268762"/>
            <a:ext cx="5734196" cy="3784487"/>
            <a:chOff x="1429962" y="1268760"/>
            <a:chExt cx="5590310" cy="3784486"/>
          </a:xfrm>
        </p:grpSpPr>
        <p:grpSp>
          <p:nvGrpSpPr>
            <p:cNvPr id="12" name="Group 11"/>
            <p:cNvGrpSpPr/>
            <p:nvPr/>
          </p:nvGrpSpPr>
          <p:grpSpPr>
            <a:xfrm>
              <a:off x="1979712" y="1268760"/>
              <a:ext cx="5040560" cy="3312368"/>
              <a:chOff x="2123728" y="1628800"/>
              <a:chExt cx="5032176" cy="3824808"/>
            </a:xfrm>
          </p:grpSpPr>
          <p:cxnSp>
            <p:nvCxnSpPr>
              <p:cNvPr id="9" name="Straight Arrow Connector 8"/>
              <p:cNvCxnSpPr/>
              <p:nvPr/>
            </p:nvCxnSpPr>
            <p:spPr>
              <a:xfrm flipV="1">
                <a:off x="2123728" y="1628800"/>
                <a:ext cx="0" cy="3816424"/>
              </a:xfrm>
              <a:prstGeom prst="straightConnector1">
                <a:avLst/>
              </a:prstGeom>
              <a:ln w="28575"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flipV="1">
                <a:off x="2123728" y="5445224"/>
                <a:ext cx="5032176" cy="8384"/>
              </a:xfrm>
              <a:prstGeom prst="straightConnector1">
                <a:avLst/>
              </a:prstGeom>
              <a:ln w="28575"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grpSp>
        <p:sp>
          <p:nvSpPr>
            <p:cNvPr id="13" name="TextBox 12"/>
            <p:cNvSpPr txBox="1"/>
            <p:nvPr/>
          </p:nvSpPr>
          <p:spPr>
            <a:xfrm rot="16200000">
              <a:off x="888853" y="2673967"/>
              <a:ext cx="1472288" cy="390070"/>
            </a:xfrm>
            <a:prstGeom prst="rect">
              <a:avLst/>
            </a:prstGeom>
            <a:noFill/>
          </p:spPr>
          <p:txBody>
            <a:bodyPr wrap="square" rtlCol="0">
              <a:spAutoFit/>
            </a:bodyPr>
            <a:lstStyle/>
            <a:p>
              <a:pPr algn="ctr"/>
              <a:r>
                <a:rPr lang="en-US" sz="2000" dirty="0"/>
                <a:t>frequency</a:t>
              </a:r>
            </a:p>
          </p:txBody>
        </p:sp>
        <p:sp>
          <p:nvSpPr>
            <p:cNvPr id="14" name="TextBox 13"/>
            <p:cNvSpPr txBox="1"/>
            <p:nvPr/>
          </p:nvSpPr>
          <p:spPr>
            <a:xfrm>
              <a:off x="3855534" y="4653136"/>
              <a:ext cx="1760716" cy="400110"/>
            </a:xfrm>
            <a:prstGeom prst="rect">
              <a:avLst/>
            </a:prstGeom>
            <a:noFill/>
          </p:spPr>
          <p:txBody>
            <a:bodyPr wrap="square" rtlCol="0">
              <a:spAutoFit/>
            </a:bodyPr>
            <a:lstStyle/>
            <a:p>
              <a:pPr algn="ctr"/>
              <a:r>
                <a:rPr lang="en-US" sz="2000" dirty="0"/>
                <a:t>bug severity</a:t>
              </a:r>
            </a:p>
          </p:txBody>
        </p:sp>
        <p:sp>
          <p:nvSpPr>
            <p:cNvPr id="19" name="Freeform 18"/>
            <p:cNvSpPr/>
            <p:nvPr/>
          </p:nvSpPr>
          <p:spPr>
            <a:xfrm>
              <a:off x="2123728" y="1484784"/>
              <a:ext cx="4833414" cy="2952328"/>
            </a:xfrm>
            <a:custGeom>
              <a:avLst/>
              <a:gdLst>
                <a:gd name="connsiteX0" fmla="*/ 0 w 2998118"/>
                <a:gd name="connsiteY0" fmla="*/ 0 h 1572004"/>
                <a:gd name="connsiteX1" fmla="*/ 582968 w 2998118"/>
                <a:gd name="connsiteY1" fmla="*/ 1311739 h 1572004"/>
                <a:gd name="connsiteX2" fmla="*/ 2998118 w 2998118"/>
                <a:gd name="connsiteY2" fmla="*/ 1572004 h 1572004"/>
              </a:gdLst>
              <a:ahLst/>
              <a:cxnLst>
                <a:cxn ang="0">
                  <a:pos x="connsiteX0" y="connsiteY0"/>
                </a:cxn>
                <a:cxn ang="0">
                  <a:pos x="connsiteX1" y="connsiteY1"/>
                </a:cxn>
                <a:cxn ang="0">
                  <a:pos x="connsiteX2" y="connsiteY2"/>
                </a:cxn>
              </a:cxnLst>
              <a:rect l="l" t="t" r="r" b="b"/>
              <a:pathLst>
                <a:path w="2998118" h="1572004">
                  <a:moveTo>
                    <a:pt x="0" y="0"/>
                  </a:moveTo>
                  <a:cubicBezTo>
                    <a:pt x="41641" y="524869"/>
                    <a:pt x="83282" y="1049738"/>
                    <a:pt x="582968" y="1311739"/>
                  </a:cubicBezTo>
                  <a:cubicBezTo>
                    <a:pt x="1082654" y="1573740"/>
                    <a:pt x="2998118" y="1572004"/>
                    <a:pt x="2998118" y="1572004"/>
                  </a:cubicBezTo>
                </a:path>
              </a:pathLst>
            </a:custGeom>
            <a:ln w="38100" cmpd="sng">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28" name="Group 27"/>
          <p:cNvGrpSpPr/>
          <p:nvPr/>
        </p:nvGrpSpPr>
        <p:grpSpPr>
          <a:xfrm>
            <a:off x="3215680" y="4797154"/>
            <a:ext cx="1512168" cy="1294403"/>
            <a:chOff x="1691680" y="4797152"/>
            <a:chExt cx="1512168" cy="1294403"/>
          </a:xfrm>
        </p:grpSpPr>
        <p:cxnSp>
          <p:nvCxnSpPr>
            <p:cNvPr id="22" name="Straight Arrow Connector 21"/>
            <p:cNvCxnSpPr/>
            <p:nvPr/>
          </p:nvCxnSpPr>
          <p:spPr>
            <a:xfrm flipV="1">
              <a:off x="2411760" y="4797152"/>
              <a:ext cx="0" cy="576064"/>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25" name="TextBox 24"/>
            <p:cNvSpPr txBox="1"/>
            <p:nvPr/>
          </p:nvSpPr>
          <p:spPr>
            <a:xfrm>
              <a:off x="1691680" y="5445224"/>
              <a:ext cx="1512168" cy="646331"/>
            </a:xfrm>
            <a:prstGeom prst="rect">
              <a:avLst/>
            </a:prstGeom>
            <a:noFill/>
          </p:spPr>
          <p:txBody>
            <a:bodyPr wrap="square" rtlCol="0">
              <a:spAutoFit/>
            </a:bodyPr>
            <a:lstStyle/>
            <a:p>
              <a:r>
                <a:rPr lang="en-US" sz="1800" dirty="0"/>
                <a:t>oops, wrong labels!</a:t>
              </a:r>
            </a:p>
          </p:txBody>
        </p:sp>
      </p:grpSp>
      <p:grpSp>
        <p:nvGrpSpPr>
          <p:cNvPr id="29" name="Group 28"/>
          <p:cNvGrpSpPr/>
          <p:nvPr/>
        </p:nvGrpSpPr>
        <p:grpSpPr>
          <a:xfrm>
            <a:off x="4799856" y="4797155"/>
            <a:ext cx="1584176" cy="1294403"/>
            <a:chOff x="3275856" y="4797152"/>
            <a:chExt cx="1584176" cy="1294403"/>
          </a:xfrm>
        </p:grpSpPr>
        <p:cxnSp>
          <p:nvCxnSpPr>
            <p:cNvPr id="23" name="Straight Arrow Connector 22"/>
            <p:cNvCxnSpPr/>
            <p:nvPr/>
          </p:nvCxnSpPr>
          <p:spPr>
            <a:xfrm flipV="1">
              <a:off x="3995936" y="4797152"/>
              <a:ext cx="0" cy="576064"/>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26" name="TextBox 25"/>
            <p:cNvSpPr txBox="1"/>
            <p:nvPr/>
          </p:nvSpPr>
          <p:spPr>
            <a:xfrm>
              <a:off x="3275856" y="5445224"/>
              <a:ext cx="1584176" cy="646331"/>
            </a:xfrm>
            <a:prstGeom prst="rect">
              <a:avLst/>
            </a:prstGeom>
            <a:noFill/>
          </p:spPr>
          <p:txBody>
            <a:bodyPr wrap="square" rtlCol="0">
              <a:spAutoFit/>
            </a:bodyPr>
            <a:lstStyle/>
            <a:p>
              <a:r>
                <a:rPr lang="en-US" sz="1800" dirty="0"/>
                <a:t>need to send </a:t>
              </a:r>
              <a:r>
                <a:rPr lang="en-US" sz="1800" i="1" dirty="0"/>
                <a:t>errata </a:t>
              </a:r>
              <a:r>
                <a:rPr lang="en-US" sz="1800" i="1" dirty="0" err="1"/>
                <a:t>corrige</a:t>
              </a:r>
              <a:endParaRPr lang="en-US" sz="1800" i="1" dirty="0"/>
            </a:p>
          </p:txBody>
        </p:sp>
      </p:grpSp>
      <p:grpSp>
        <p:nvGrpSpPr>
          <p:cNvPr id="30" name="Group 29"/>
          <p:cNvGrpSpPr/>
          <p:nvPr/>
        </p:nvGrpSpPr>
        <p:grpSpPr>
          <a:xfrm>
            <a:off x="7464152" y="4797152"/>
            <a:ext cx="1584176" cy="1017404"/>
            <a:chOff x="5940152" y="4797152"/>
            <a:chExt cx="1584176" cy="1017403"/>
          </a:xfrm>
        </p:grpSpPr>
        <p:cxnSp>
          <p:nvCxnSpPr>
            <p:cNvPr id="24" name="Straight Arrow Connector 23"/>
            <p:cNvCxnSpPr/>
            <p:nvPr/>
          </p:nvCxnSpPr>
          <p:spPr>
            <a:xfrm flipV="1">
              <a:off x="6732240" y="4797152"/>
              <a:ext cx="0" cy="576064"/>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27" name="TextBox 26"/>
            <p:cNvSpPr txBox="1"/>
            <p:nvPr/>
          </p:nvSpPr>
          <p:spPr>
            <a:xfrm>
              <a:off x="5940152" y="5445223"/>
              <a:ext cx="1584176" cy="369332"/>
            </a:xfrm>
            <a:prstGeom prst="rect">
              <a:avLst/>
            </a:prstGeom>
            <a:noFill/>
          </p:spPr>
          <p:txBody>
            <a:bodyPr wrap="square" rtlCol="0">
              <a:spAutoFit/>
            </a:bodyPr>
            <a:lstStyle/>
            <a:p>
              <a:r>
                <a:rPr lang="en-US" sz="1800" dirty="0"/>
                <a:t>end of career</a:t>
              </a:r>
            </a:p>
          </p:txBody>
        </p:sp>
      </p:grpSp>
    </p:spTree>
    <p:extLst>
      <p:ext uri="{BB962C8B-B14F-4D97-AF65-F5344CB8AC3E}">
        <p14:creationId xmlns:p14="http://schemas.microsoft.com/office/powerpoint/2010/main" val="3449225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The unfortunate story of Geoffrey Chang</a:t>
            </a:r>
          </a:p>
        </p:txBody>
      </p:sp>
      <p:sp>
        <p:nvSpPr>
          <p:cNvPr id="5" name="Date Placeholder 4"/>
          <p:cNvSpPr>
            <a:spLocks noGrp="1"/>
          </p:cNvSpPr>
          <p:nvPr>
            <p:ph type="dt" sz="half" idx="10"/>
          </p:nvPr>
        </p:nvSpPr>
        <p:spPr/>
        <p:txBody>
          <a:bodyPr/>
          <a:lstStyle/>
          <a:p>
            <a:r>
              <a:rPr lang="de-CH"/>
              <a:t>August 2023, CC BY-SA 4.0</a:t>
            </a:r>
            <a:endParaRPr lang="en-US"/>
          </a:p>
        </p:txBody>
      </p:sp>
      <p:sp>
        <p:nvSpPr>
          <p:cNvPr id="6" name="Footer Placeholder 5"/>
          <p:cNvSpPr>
            <a:spLocks noGrp="1"/>
          </p:cNvSpPr>
          <p:nvPr>
            <p:ph type="ftr" sz="quarter" idx="11"/>
          </p:nvPr>
        </p:nvSpPr>
        <p:spPr/>
        <p:txBody>
          <a:bodyPr/>
          <a:lstStyle/>
          <a:p>
            <a:r>
              <a:rPr lang="en-US"/>
              <a:t>Testing scientific code, v16.0</a:t>
            </a:r>
          </a:p>
        </p:txBody>
      </p:sp>
      <p:sp>
        <p:nvSpPr>
          <p:cNvPr id="3" name="Slide Number Placeholder 2">
            <a:extLst>
              <a:ext uri="{FF2B5EF4-FFF2-40B4-BE49-F238E27FC236}">
                <a16:creationId xmlns:a16="http://schemas.microsoft.com/office/drawing/2014/main" id="{A451DBF4-B235-A1E1-79FE-63EAC8B6E76D}"/>
              </a:ext>
            </a:extLst>
          </p:cNvPr>
          <p:cNvSpPr>
            <a:spLocks noGrp="1"/>
          </p:cNvSpPr>
          <p:nvPr>
            <p:ph type="sldNum" sz="quarter" idx="12"/>
          </p:nvPr>
        </p:nvSpPr>
        <p:spPr/>
        <p:txBody>
          <a:bodyPr/>
          <a:lstStyle/>
          <a:p>
            <a:fld id="{EF79ADEA-B933-47CC-A4E9-04E6298B917C}" type="slidenum">
              <a:rPr lang="en-US" smtClean="0"/>
              <a:pPr/>
              <a:t>13</a:t>
            </a:fld>
            <a:endParaRPr lang="en-US"/>
          </a:p>
        </p:txBody>
      </p:sp>
      <p:pic>
        <p:nvPicPr>
          <p:cNvPr id="8" name="Picture 7"/>
          <p:cNvPicPr>
            <a:picLocks noChangeAspect="1"/>
          </p:cNvPicPr>
          <p:nvPr/>
        </p:nvPicPr>
        <p:blipFill>
          <a:blip r:embed="rId3"/>
          <a:stretch>
            <a:fillRect/>
          </a:stretch>
        </p:blipFill>
        <p:spPr>
          <a:xfrm>
            <a:off x="923962" y="2636912"/>
            <a:ext cx="5314876" cy="2232248"/>
          </a:xfrm>
          <a:prstGeom prst="rect">
            <a:avLst/>
          </a:prstGeom>
        </p:spPr>
      </p:pic>
      <p:pic>
        <p:nvPicPr>
          <p:cNvPr id="10" name="Picture 9"/>
          <p:cNvPicPr>
            <a:picLocks noChangeAspect="1"/>
          </p:cNvPicPr>
          <p:nvPr/>
        </p:nvPicPr>
        <p:blipFill>
          <a:blip r:embed="rId4"/>
          <a:stretch>
            <a:fillRect/>
          </a:stretch>
        </p:blipFill>
        <p:spPr>
          <a:xfrm>
            <a:off x="7320136" y="2636912"/>
            <a:ext cx="3589819" cy="3779380"/>
          </a:xfrm>
          <a:prstGeom prst="rect">
            <a:avLst/>
          </a:prstGeom>
        </p:spPr>
      </p:pic>
      <p:sp>
        <p:nvSpPr>
          <p:cNvPr id="2" name="TextBox 1"/>
          <p:cNvSpPr txBox="1"/>
          <p:nvPr/>
        </p:nvSpPr>
        <p:spPr>
          <a:xfrm>
            <a:off x="1342864" y="1377940"/>
            <a:ext cx="9506272" cy="707886"/>
          </a:xfrm>
          <a:prstGeom prst="rect">
            <a:avLst/>
          </a:prstGeom>
          <a:noFill/>
        </p:spPr>
        <p:txBody>
          <a:bodyPr wrap="square" rtlCol="0">
            <a:spAutoFit/>
          </a:bodyPr>
          <a:lstStyle/>
          <a:p>
            <a:r>
              <a:rPr lang="en-US" sz="2000" dirty="0">
                <a:latin typeface="+mn-lt"/>
              </a:rPr>
              <a:t>Science, Dec 2006: 5 high-profile retractions (3x Science, PNAS, J. Mol. Biol.) because ”an in-house data reduction program introduced a change in sign for anomalous differences” </a:t>
            </a:r>
          </a:p>
        </p:txBody>
      </p:sp>
    </p:spTree>
    <p:extLst>
      <p:ext uri="{BB962C8B-B14F-4D97-AF65-F5344CB8AC3E}">
        <p14:creationId xmlns:p14="http://schemas.microsoft.com/office/powerpoint/2010/main" val="14508992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B807E07-EF76-814F-83B3-F724759CB454}"/>
              </a:ext>
            </a:extLst>
          </p:cNvPr>
          <p:cNvSpPr>
            <a:spLocks noGrp="1"/>
          </p:cNvSpPr>
          <p:nvPr>
            <p:ph type="dt" sz="half" idx="10"/>
          </p:nvPr>
        </p:nvSpPr>
        <p:spPr/>
        <p:txBody>
          <a:bodyPr/>
          <a:lstStyle/>
          <a:p>
            <a:r>
              <a:rPr lang="de-CH"/>
              <a:t>August 2023, CC BY-SA 4.0</a:t>
            </a:r>
            <a:endParaRPr lang="en-US" dirty="0"/>
          </a:p>
        </p:txBody>
      </p:sp>
      <p:sp>
        <p:nvSpPr>
          <p:cNvPr id="4" name="Footer Placeholder 3">
            <a:extLst>
              <a:ext uri="{FF2B5EF4-FFF2-40B4-BE49-F238E27FC236}">
                <a16:creationId xmlns:a16="http://schemas.microsoft.com/office/drawing/2014/main" id="{EA95F4F3-78B5-E744-9239-00C1C12C929E}"/>
              </a:ext>
            </a:extLst>
          </p:cNvPr>
          <p:cNvSpPr>
            <a:spLocks noGrp="1"/>
          </p:cNvSpPr>
          <p:nvPr>
            <p:ph type="ftr" sz="quarter" idx="11"/>
          </p:nvPr>
        </p:nvSpPr>
        <p:spPr/>
        <p:txBody>
          <a:bodyPr/>
          <a:lstStyle/>
          <a:p>
            <a:r>
              <a:rPr lang="en-US"/>
              <a:t>Testing scientific code, v16.0</a:t>
            </a:r>
          </a:p>
        </p:txBody>
      </p:sp>
      <p:sp>
        <p:nvSpPr>
          <p:cNvPr id="14" name="Slide Number Placeholder 13">
            <a:extLst>
              <a:ext uri="{FF2B5EF4-FFF2-40B4-BE49-F238E27FC236}">
                <a16:creationId xmlns:a16="http://schemas.microsoft.com/office/drawing/2014/main" id="{6E48D07E-28E1-350B-F9FB-85C25FA36234}"/>
              </a:ext>
            </a:extLst>
          </p:cNvPr>
          <p:cNvSpPr>
            <a:spLocks noGrp="1"/>
          </p:cNvSpPr>
          <p:nvPr>
            <p:ph type="sldNum" sz="quarter" idx="12"/>
          </p:nvPr>
        </p:nvSpPr>
        <p:spPr/>
        <p:txBody>
          <a:bodyPr/>
          <a:lstStyle/>
          <a:p>
            <a:fld id="{EF79ADEA-B933-47CC-A4E9-04E6298B917C}" type="slidenum">
              <a:rPr lang="en-US" smtClean="0"/>
              <a:pPr/>
              <a:t>14</a:t>
            </a:fld>
            <a:endParaRPr lang="en-US"/>
          </a:p>
        </p:txBody>
      </p:sp>
      <p:pic>
        <p:nvPicPr>
          <p:cNvPr id="6" name="Picture 5">
            <a:extLst>
              <a:ext uri="{FF2B5EF4-FFF2-40B4-BE49-F238E27FC236}">
                <a16:creationId xmlns:a16="http://schemas.microsoft.com/office/drawing/2014/main" id="{BB85DDDC-7B30-BA44-A6FF-A34111FE42A3}"/>
              </a:ext>
            </a:extLst>
          </p:cNvPr>
          <p:cNvPicPr>
            <a:picLocks noChangeAspect="1"/>
          </p:cNvPicPr>
          <p:nvPr/>
        </p:nvPicPr>
        <p:blipFill>
          <a:blip r:embed="rId2"/>
          <a:stretch>
            <a:fillRect/>
          </a:stretch>
        </p:blipFill>
        <p:spPr>
          <a:xfrm>
            <a:off x="455136" y="122503"/>
            <a:ext cx="5172391" cy="1656184"/>
          </a:xfrm>
          <a:prstGeom prst="rect">
            <a:avLst/>
          </a:prstGeom>
        </p:spPr>
      </p:pic>
      <p:pic>
        <p:nvPicPr>
          <p:cNvPr id="7" name="Picture 6">
            <a:extLst>
              <a:ext uri="{FF2B5EF4-FFF2-40B4-BE49-F238E27FC236}">
                <a16:creationId xmlns:a16="http://schemas.microsoft.com/office/drawing/2014/main" id="{07E29ED9-031C-AF47-8EE0-7DFD19A96AC3}"/>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7336207" y="336234"/>
            <a:ext cx="3753699" cy="4963121"/>
          </a:xfrm>
          <a:prstGeom prst="rect">
            <a:avLst/>
          </a:prstGeom>
        </p:spPr>
      </p:pic>
      <p:grpSp>
        <p:nvGrpSpPr>
          <p:cNvPr id="10" name="Group 9">
            <a:extLst>
              <a:ext uri="{FF2B5EF4-FFF2-40B4-BE49-F238E27FC236}">
                <a16:creationId xmlns:a16="http://schemas.microsoft.com/office/drawing/2014/main" id="{FB733FAD-4956-9545-95F0-ACC0533C9E0E}"/>
              </a:ext>
            </a:extLst>
          </p:cNvPr>
          <p:cNvGrpSpPr/>
          <p:nvPr/>
        </p:nvGrpSpPr>
        <p:grpSpPr>
          <a:xfrm>
            <a:off x="469463" y="1838886"/>
            <a:ext cx="5343219" cy="2303779"/>
            <a:chOff x="179512" y="2568121"/>
            <a:chExt cx="6075091" cy="2619333"/>
          </a:xfrm>
        </p:grpSpPr>
        <p:pic>
          <p:nvPicPr>
            <p:cNvPr id="8" name="Picture 7">
              <a:extLst>
                <a:ext uri="{FF2B5EF4-FFF2-40B4-BE49-F238E27FC236}">
                  <a16:creationId xmlns:a16="http://schemas.microsoft.com/office/drawing/2014/main" id="{F680F986-9E9D-F44A-99DD-A262CE7A9CAD}"/>
                </a:ext>
              </a:extLst>
            </p:cNvPr>
            <p:cNvPicPr>
              <a:picLocks noChangeAspect="1"/>
            </p:cNvPicPr>
            <p:nvPr/>
          </p:nvPicPr>
          <p:blipFill>
            <a:blip r:embed="rId4"/>
            <a:stretch>
              <a:fillRect/>
            </a:stretch>
          </p:blipFill>
          <p:spPr>
            <a:xfrm>
              <a:off x="179512" y="2568121"/>
              <a:ext cx="6075091" cy="2619333"/>
            </a:xfrm>
            <a:prstGeom prst="rect">
              <a:avLst/>
            </a:prstGeom>
          </p:spPr>
        </p:pic>
        <p:sp>
          <p:nvSpPr>
            <p:cNvPr id="9" name="Rectangle 8">
              <a:extLst>
                <a:ext uri="{FF2B5EF4-FFF2-40B4-BE49-F238E27FC236}">
                  <a16:creationId xmlns:a16="http://schemas.microsoft.com/office/drawing/2014/main" id="{E7626461-8E70-3D40-A89F-D3EE0464ABA9}"/>
                </a:ext>
              </a:extLst>
            </p:cNvPr>
            <p:cNvSpPr/>
            <p:nvPr/>
          </p:nvSpPr>
          <p:spPr>
            <a:xfrm>
              <a:off x="3275856" y="4365104"/>
              <a:ext cx="2736304" cy="288032"/>
            </a:xfrm>
            <a:prstGeom prst="rect">
              <a:avLst/>
            </a:prstGeom>
            <a:solidFill>
              <a:srgbClr val="FFFF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grpSp>
      <p:sp>
        <p:nvSpPr>
          <p:cNvPr id="11" name="Rectangle 10">
            <a:extLst>
              <a:ext uri="{FF2B5EF4-FFF2-40B4-BE49-F238E27FC236}">
                <a16:creationId xmlns:a16="http://schemas.microsoft.com/office/drawing/2014/main" id="{583D7607-0F16-4442-B196-A43CCB571580}"/>
              </a:ext>
            </a:extLst>
          </p:cNvPr>
          <p:cNvSpPr/>
          <p:nvPr/>
        </p:nvSpPr>
        <p:spPr>
          <a:xfrm>
            <a:off x="492328" y="6517001"/>
            <a:ext cx="8604448" cy="276999"/>
          </a:xfrm>
          <a:prstGeom prst="rect">
            <a:avLst/>
          </a:prstGeom>
          <a:solidFill>
            <a:schemeClr val="bg1"/>
          </a:solidFill>
        </p:spPr>
        <p:txBody>
          <a:bodyPr wrap="square">
            <a:spAutoFit/>
          </a:bodyPr>
          <a:lstStyle/>
          <a:p>
            <a:r>
              <a:rPr lang="en-CH" sz="1200" dirty="0">
                <a:hlinkClick r:id="rId5"/>
              </a:rPr>
              <a:t>https://www.businessinsider.fr/us/boeing-software-errors-jeopardized-starliner-spaceship-737-max-planes-2020-2</a:t>
            </a:r>
            <a:endParaRPr lang="en-CH" sz="1200" dirty="0"/>
          </a:p>
        </p:txBody>
      </p:sp>
      <p:pic>
        <p:nvPicPr>
          <p:cNvPr id="12" name="Picture 11">
            <a:extLst>
              <a:ext uri="{FF2B5EF4-FFF2-40B4-BE49-F238E27FC236}">
                <a16:creationId xmlns:a16="http://schemas.microsoft.com/office/drawing/2014/main" id="{1A3AE8EA-9E4F-5441-952F-E82D6C09A832}"/>
              </a:ext>
            </a:extLst>
          </p:cNvPr>
          <p:cNvPicPr>
            <a:picLocks noChangeAspect="1"/>
          </p:cNvPicPr>
          <p:nvPr/>
        </p:nvPicPr>
        <p:blipFill>
          <a:blip r:embed="rId6"/>
          <a:stretch>
            <a:fillRect/>
          </a:stretch>
        </p:blipFill>
        <p:spPr>
          <a:xfrm>
            <a:off x="523390" y="4453671"/>
            <a:ext cx="5076056" cy="947447"/>
          </a:xfrm>
          <a:prstGeom prst="rect">
            <a:avLst/>
          </a:prstGeom>
        </p:spPr>
      </p:pic>
      <p:sp>
        <p:nvSpPr>
          <p:cNvPr id="13" name="TextBox 12">
            <a:extLst>
              <a:ext uri="{FF2B5EF4-FFF2-40B4-BE49-F238E27FC236}">
                <a16:creationId xmlns:a16="http://schemas.microsoft.com/office/drawing/2014/main" id="{45957B7E-E5F4-304F-A938-6C931C59FA8A}"/>
              </a:ext>
            </a:extLst>
          </p:cNvPr>
          <p:cNvSpPr txBox="1"/>
          <p:nvPr/>
        </p:nvSpPr>
        <p:spPr>
          <a:xfrm>
            <a:off x="479376" y="4160113"/>
            <a:ext cx="529411" cy="276999"/>
          </a:xfrm>
          <a:prstGeom prst="rect">
            <a:avLst/>
          </a:prstGeom>
          <a:noFill/>
        </p:spPr>
        <p:txBody>
          <a:bodyPr wrap="square" rtlCol="0">
            <a:spAutoFit/>
          </a:bodyPr>
          <a:lstStyle/>
          <a:p>
            <a:r>
              <a:rPr lang="en-CH" sz="1200" dirty="0">
                <a:latin typeface="Arial" panose="020B0604020202020204" pitchFamily="34" charset="0"/>
                <a:cs typeface="Arial" panose="020B0604020202020204" pitchFamily="34" charset="0"/>
              </a:rPr>
              <a:t>[...]</a:t>
            </a:r>
          </a:p>
        </p:txBody>
      </p:sp>
      <p:pic>
        <p:nvPicPr>
          <p:cNvPr id="15" name="Picture 14">
            <a:extLst>
              <a:ext uri="{FF2B5EF4-FFF2-40B4-BE49-F238E27FC236}">
                <a16:creationId xmlns:a16="http://schemas.microsoft.com/office/drawing/2014/main" id="{8E62F920-F729-5249-B853-74B0235356F6}"/>
              </a:ext>
            </a:extLst>
          </p:cNvPr>
          <p:cNvPicPr>
            <a:picLocks noChangeAspect="1"/>
          </p:cNvPicPr>
          <p:nvPr/>
        </p:nvPicPr>
        <p:blipFill>
          <a:blip r:embed="rId7"/>
          <a:stretch>
            <a:fillRect/>
          </a:stretch>
        </p:blipFill>
        <p:spPr>
          <a:xfrm>
            <a:off x="523390" y="5556460"/>
            <a:ext cx="7182027" cy="960541"/>
          </a:xfrm>
          <a:prstGeom prst="rect">
            <a:avLst/>
          </a:prstGeom>
        </p:spPr>
      </p:pic>
      <p:sp>
        <p:nvSpPr>
          <p:cNvPr id="2" name="Rectangle 1">
            <a:extLst>
              <a:ext uri="{FF2B5EF4-FFF2-40B4-BE49-F238E27FC236}">
                <a16:creationId xmlns:a16="http://schemas.microsoft.com/office/drawing/2014/main" id="{5AC38F94-6B01-6F53-CD89-185D73387733}"/>
              </a:ext>
            </a:extLst>
          </p:cNvPr>
          <p:cNvSpPr/>
          <p:nvPr/>
        </p:nvSpPr>
        <p:spPr>
          <a:xfrm>
            <a:off x="5447928" y="5892064"/>
            <a:ext cx="2169639" cy="274483"/>
          </a:xfrm>
          <a:prstGeom prst="rect">
            <a:avLst/>
          </a:prstGeom>
          <a:solidFill>
            <a:srgbClr val="FFFF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5" name="Rectangle 4">
            <a:extLst>
              <a:ext uri="{FF2B5EF4-FFF2-40B4-BE49-F238E27FC236}">
                <a16:creationId xmlns:a16="http://schemas.microsoft.com/office/drawing/2014/main" id="{1C6E0E9F-CD7A-9603-604E-B3F358E63038}"/>
              </a:ext>
            </a:extLst>
          </p:cNvPr>
          <p:cNvSpPr/>
          <p:nvPr/>
        </p:nvSpPr>
        <p:spPr>
          <a:xfrm>
            <a:off x="444284" y="6176336"/>
            <a:ext cx="1331236" cy="277000"/>
          </a:xfrm>
          <a:prstGeom prst="rect">
            <a:avLst/>
          </a:prstGeom>
          <a:solidFill>
            <a:srgbClr val="FFFF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Tree>
    <p:extLst>
      <p:ext uri="{BB962C8B-B14F-4D97-AF65-F5344CB8AC3E}">
        <p14:creationId xmlns:p14="http://schemas.microsoft.com/office/powerpoint/2010/main" val="22358914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7175" name="Rectangle 7174">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70" name="Picture 2" descr="Image">
            <a:extLst>
              <a:ext uri="{FF2B5EF4-FFF2-40B4-BE49-F238E27FC236}">
                <a16:creationId xmlns:a16="http://schemas.microsoft.com/office/drawing/2014/main" id="{A9B4CCD8-1DBC-9265-52F3-AC49438B862C}"/>
              </a:ext>
            </a:extLst>
          </p:cNvPr>
          <p:cNvPicPr>
            <a:picLocks noChangeAspect="1" noChangeArrowheads="1"/>
          </p:cNvPicPr>
          <p:nvPr/>
        </p:nvPicPr>
        <p:blipFill rotWithShape="1">
          <a:blip r:embed="rId2">
            <a:alphaModFix amt="50000"/>
            <a:extLst>
              <a:ext uri="{28A0092B-C50C-407E-A947-70E740481C1C}">
                <a14:useLocalDpi xmlns:a14="http://schemas.microsoft.com/office/drawing/2010/main"/>
              </a:ext>
            </a:extLst>
          </a:blip>
          <a:srcRect/>
          <a:stretch/>
        </p:blipFill>
        <p:spPr bwMode="auto">
          <a:xfrm>
            <a:off x="20" y="1"/>
            <a:ext cx="12191980" cy="6857999"/>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1524000" y="1122362"/>
            <a:ext cx="9144000" cy="1226518"/>
          </a:xfrm>
          <a:prstGeom prst="rect">
            <a:avLst/>
          </a:prstGeom>
        </p:spPr>
        <p:txBody>
          <a:bodyPr vert="horz" lIns="91440" tIns="45720" rIns="91440" bIns="45720" rtlCol="0" anchor="b">
            <a:normAutofit/>
          </a:bodyPr>
          <a:lstStyle/>
          <a:p>
            <a:pPr algn="ctr" defTabSz="914400">
              <a:lnSpc>
                <a:spcPct val="90000"/>
              </a:lnSpc>
              <a:spcBef>
                <a:spcPct val="0"/>
              </a:spcBef>
              <a:spcAft>
                <a:spcPts val="600"/>
              </a:spcAft>
            </a:pPr>
            <a:r>
              <a:rPr lang="en-US" sz="6000" dirty="0">
                <a:solidFill>
                  <a:srgbClr val="FFFFFF"/>
                </a:solidFill>
                <a:latin typeface="+mj-lt"/>
                <a:ea typeface="+mj-ea"/>
                <a:cs typeface="+mj-cs"/>
              </a:rPr>
              <a:t>Testing basics</a:t>
            </a:r>
          </a:p>
        </p:txBody>
      </p:sp>
      <p:sp>
        <p:nvSpPr>
          <p:cNvPr id="2" name="Date Placeholder 1"/>
          <p:cNvSpPr>
            <a:spLocks noGrp="1"/>
          </p:cNvSpPr>
          <p:nvPr>
            <p:ph type="dt" sz="half" idx="10"/>
          </p:nvPr>
        </p:nvSpPr>
        <p:spPr>
          <a:xfrm>
            <a:off x="838200" y="6356350"/>
            <a:ext cx="2743200" cy="365125"/>
          </a:xfrm>
        </p:spPr>
        <p:txBody>
          <a:bodyPr vert="horz" lIns="91440" tIns="45720" rIns="91440" bIns="45720" rtlCol="0" anchor="ctr">
            <a:normAutofit/>
          </a:bodyPr>
          <a:lstStyle/>
          <a:p>
            <a:pPr defTabSz="914400">
              <a:spcAft>
                <a:spcPts val="600"/>
              </a:spcAft>
              <a:defRPr/>
            </a:pPr>
            <a:r>
              <a:rPr lang="en-US">
                <a:solidFill>
                  <a:srgbClr val="FFFFFF"/>
                </a:solidFill>
                <a:latin typeface="Calibri" panose="020F0502020204030204"/>
              </a:rPr>
              <a:t>August 2023, CC BY-SA 4.0</a:t>
            </a:r>
          </a:p>
        </p:txBody>
      </p:sp>
      <p:sp>
        <p:nvSpPr>
          <p:cNvPr id="5" name="Footer Placeholder 4"/>
          <p:cNvSpPr>
            <a:spLocks noGrp="1"/>
          </p:cNvSpPr>
          <p:nvPr>
            <p:ph type="ftr" sz="quarter" idx="11"/>
          </p:nvPr>
        </p:nvSpPr>
        <p:spPr>
          <a:xfrm>
            <a:off x="4038600" y="6356350"/>
            <a:ext cx="4114800" cy="365125"/>
          </a:xfrm>
        </p:spPr>
        <p:txBody>
          <a:bodyPr vert="horz" lIns="91440" tIns="45720" rIns="91440" bIns="45720" rtlCol="0" anchor="ctr">
            <a:normAutofit/>
          </a:bodyPr>
          <a:lstStyle/>
          <a:p>
            <a:pPr defTabSz="914400">
              <a:spcAft>
                <a:spcPts val="600"/>
              </a:spcAft>
              <a:defRPr/>
            </a:pPr>
            <a:r>
              <a:rPr lang="en-US" kern="1200">
                <a:solidFill>
                  <a:srgbClr val="FFFFFF"/>
                </a:solidFill>
                <a:latin typeface="Calibri" panose="020F0502020204030204"/>
                <a:ea typeface="+mn-ea"/>
                <a:cs typeface="+mn-cs"/>
              </a:rPr>
              <a:t>Testing scientific code, v16.0</a:t>
            </a:r>
          </a:p>
        </p:txBody>
      </p:sp>
      <p:sp>
        <p:nvSpPr>
          <p:cNvPr id="3" name="Slide Number Placeholder 2">
            <a:extLst>
              <a:ext uri="{FF2B5EF4-FFF2-40B4-BE49-F238E27FC236}">
                <a16:creationId xmlns:a16="http://schemas.microsoft.com/office/drawing/2014/main" id="{26C845BC-C530-D88D-A33C-1AD7B119D5E1}"/>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defTabSz="914400">
              <a:spcAft>
                <a:spcPts val="600"/>
              </a:spcAft>
              <a:defRPr/>
            </a:pPr>
            <a:fld id="{EF79ADEA-B933-47CC-A4E9-04E6298B917C}" type="slidenum">
              <a:rPr lang="en-US">
                <a:solidFill>
                  <a:srgbClr val="FFFFFF"/>
                </a:solidFill>
                <a:latin typeface="Calibri" panose="020F0502020204030204"/>
              </a:rPr>
              <a:pPr defTabSz="914400">
                <a:spcAft>
                  <a:spcPts val="600"/>
                </a:spcAft>
                <a:defRPr/>
              </a:pPr>
              <a:t>15</a:t>
            </a:fld>
            <a:endParaRPr lang="en-US">
              <a:solidFill>
                <a:srgbClr val="FFFFFF"/>
              </a:solidFill>
              <a:latin typeface="Calibri" panose="020F0502020204030204"/>
            </a:endParaRPr>
          </a:p>
        </p:txBody>
      </p:sp>
    </p:spTree>
    <p:extLst>
      <p:ext uri="{BB962C8B-B14F-4D97-AF65-F5344CB8AC3E}">
        <p14:creationId xmlns:p14="http://schemas.microsoft.com/office/powerpoint/2010/main" val="1533228423"/>
      </p:ext>
    </p:extLst>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7EF685-FECE-8A12-DF77-C5DF60F8C752}"/>
              </a:ext>
            </a:extLst>
          </p:cNvPr>
          <p:cNvSpPr>
            <a:spLocks noGrp="1"/>
          </p:cNvSpPr>
          <p:nvPr>
            <p:ph type="title"/>
          </p:nvPr>
        </p:nvSpPr>
        <p:spPr/>
        <p:txBody>
          <a:bodyPr/>
          <a:lstStyle/>
          <a:p>
            <a:r>
              <a:rPr lang="en-CH" dirty="0"/>
              <a:t>A test is just another function</a:t>
            </a:r>
          </a:p>
        </p:txBody>
      </p:sp>
      <p:sp>
        <p:nvSpPr>
          <p:cNvPr id="11" name="Content Placeholder 10">
            <a:extLst>
              <a:ext uri="{FF2B5EF4-FFF2-40B4-BE49-F238E27FC236}">
                <a16:creationId xmlns:a16="http://schemas.microsoft.com/office/drawing/2014/main" id="{8600270C-61EC-DD86-BB51-15F9905E078A}"/>
              </a:ext>
            </a:extLst>
          </p:cNvPr>
          <p:cNvSpPr>
            <a:spLocks noGrp="1"/>
          </p:cNvSpPr>
          <p:nvPr>
            <p:ph idx="1"/>
          </p:nvPr>
        </p:nvSpPr>
        <p:spPr/>
        <p:txBody>
          <a:bodyPr/>
          <a:lstStyle/>
          <a:p>
            <a:r>
              <a:rPr lang="en-CH" dirty="0"/>
              <a:t>Imagine we wrote this new function, and we wanted to test it</a:t>
            </a:r>
          </a:p>
        </p:txBody>
      </p:sp>
      <p:sp>
        <p:nvSpPr>
          <p:cNvPr id="4" name="Date Placeholder 3">
            <a:extLst>
              <a:ext uri="{FF2B5EF4-FFF2-40B4-BE49-F238E27FC236}">
                <a16:creationId xmlns:a16="http://schemas.microsoft.com/office/drawing/2014/main" id="{BC64F677-3B61-D6B7-2402-6BA990EAC1DB}"/>
              </a:ext>
            </a:extLst>
          </p:cNvPr>
          <p:cNvSpPr>
            <a:spLocks noGrp="1"/>
          </p:cNvSpPr>
          <p:nvPr>
            <p:ph type="dt" sz="half" idx="10"/>
          </p:nvPr>
        </p:nvSpPr>
        <p:spPr/>
        <p:txBody>
          <a:bodyPr/>
          <a:lstStyle/>
          <a:p>
            <a:r>
              <a:rPr lang="de-CH" sz="1000"/>
              <a:t>August 2023, CC BY-SA 4.0</a:t>
            </a:r>
            <a:endParaRPr lang="en-US" sz="1000" dirty="0"/>
          </a:p>
        </p:txBody>
      </p:sp>
      <p:sp>
        <p:nvSpPr>
          <p:cNvPr id="5" name="Footer Placeholder 4">
            <a:extLst>
              <a:ext uri="{FF2B5EF4-FFF2-40B4-BE49-F238E27FC236}">
                <a16:creationId xmlns:a16="http://schemas.microsoft.com/office/drawing/2014/main" id="{26735637-F7FD-C6AF-8699-8A93B1CA87BE}"/>
              </a:ext>
            </a:extLst>
          </p:cNvPr>
          <p:cNvSpPr>
            <a:spLocks noGrp="1"/>
          </p:cNvSpPr>
          <p:nvPr>
            <p:ph type="ftr" sz="quarter" idx="11"/>
          </p:nvPr>
        </p:nvSpPr>
        <p:spPr/>
        <p:txBody>
          <a:bodyPr/>
          <a:lstStyle/>
          <a:p>
            <a:r>
              <a:rPr lang="en-US"/>
              <a:t>Testing scientific code, v16.0</a:t>
            </a:r>
            <a:endParaRPr lang="en-US" dirty="0"/>
          </a:p>
        </p:txBody>
      </p:sp>
      <p:sp>
        <p:nvSpPr>
          <p:cNvPr id="6" name="Slide Number Placeholder 5">
            <a:extLst>
              <a:ext uri="{FF2B5EF4-FFF2-40B4-BE49-F238E27FC236}">
                <a16:creationId xmlns:a16="http://schemas.microsoft.com/office/drawing/2014/main" id="{E4C7DD2D-8C5B-90E9-4D08-7EB016460AC7}"/>
              </a:ext>
            </a:extLst>
          </p:cNvPr>
          <p:cNvSpPr>
            <a:spLocks noGrp="1"/>
          </p:cNvSpPr>
          <p:nvPr>
            <p:ph type="sldNum" sz="quarter" idx="12"/>
          </p:nvPr>
        </p:nvSpPr>
        <p:spPr/>
        <p:txBody>
          <a:bodyPr/>
          <a:lstStyle/>
          <a:p>
            <a:fld id="{EF79ADEA-B933-47CC-A4E9-04E6298B917C}" type="slidenum">
              <a:rPr lang="en-US" smtClean="0"/>
              <a:pPr/>
              <a:t>16</a:t>
            </a:fld>
            <a:endParaRPr lang="en-US"/>
          </a:p>
        </p:txBody>
      </p:sp>
      <p:sp>
        <p:nvSpPr>
          <p:cNvPr id="10" name="TextBox 9">
            <a:extLst>
              <a:ext uri="{FF2B5EF4-FFF2-40B4-BE49-F238E27FC236}">
                <a16:creationId xmlns:a16="http://schemas.microsoft.com/office/drawing/2014/main" id="{A08C4F94-2EE7-3686-222B-76D0C7EA2636}"/>
              </a:ext>
            </a:extLst>
          </p:cNvPr>
          <p:cNvSpPr txBox="1"/>
          <p:nvPr/>
        </p:nvSpPr>
        <p:spPr>
          <a:xfrm>
            <a:off x="3791744" y="2492896"/>
            <a:ext cx="4608512" cy="2123658"/>
          </a:xfrm>
          <a:prstGeom prst="rect">
            <a:avLst/>
          </a:prstGeom>
          <a:solidFill>
            <a:schemeClr val="bg1">
              <a:lumMod val="95000"/>
            </a:schemeClr>
          </a:solidFill>
        </p:spPr>
        <p:txBody>
          <a:bodyPr wrap="square">
            <a:spAutoFit/>
          </a:bodyPr>
          <a:lstStyle/>
          <a:p>
            <a:r>
              <a:rPr lang="en-US" sz="1600" b="1" dirty="0">
                <a:solidFill>
                  <a:srgbClr val="2D961E"/>
                </a:solidFill>
                <a:effectLst/>
                <a:latin typeface="Menlo" panose="020B0609030804020204" pitchFamily="49" charset="0"/>
              </a:rPr>
              <a:t>def</a:t>
            </a:r>
            <a:r>
              <a:rPr lang="en-US" sz="1600" dirty="0">
                <a:solidFill>
                  <a:srgbClr val="000000"/>
                </a:solidFill>
                <a:effectLst/>
                <a:latin typeface="Menlo" panose="020B0609030804020204" pitchFamily="49" charset="0"/>
              </a:rPr>
              <a:t> </a:t>
            </a:r>
            <a:r>
              <a:rPr lang="en-US" sz="1600" dirty="0">
                <a:solidFill>
                  <a:srgbClr val="400BD9"/>
                </a:solidFill>
                <a:effectLst/>
                <a:latin typeface="Menlo" panose="020B0609030804020204" pitchFamily="49" charset="0"/>
              </a:rPr>
              <a:t>times_3</a:t>
            </a:r>
            <a:r>
              <a:rPr lang="en-US" sz="1600" dirty="0">
                <a:solidFill>
                  <a:srgbClr val="000000"/>
                </a:solidFill>
                <a:effectLst/>
                <a:latin typeface="Menlo" panose="020B0609030804020204" pitchFamily="49" charset="0"/>
              </a:rPr>
              <a:t>(x):</a:t>
            </a:r>
            <a:endParaRPr lang="en-US" sz="1600" dirty="0">
              <a:solidFill>
                <a:srgbClr val="400BD9"/>
              </a:solidFill>
              <a:effectLst/>
              <a:latin typeface="Menlo" panose="020B0609030804020204" pitchFamily="49" charset="0"/>
            </a:endParaRPr>
          </a:p>
          <a:p>
            <a:r>
              <a:rPr lang="en-US" sz="1600" i="1" dirty="0">
                <a:solidFill>
                  <a:srgbClr val="9FA01C"/>
                </a:solidFill>
                <a:effectLst/>
                <a:latin typeface="Menlo" panose="020B0609030804020204" pitchFamily="49" charset="0"/>
              </a:rPr>
              <a:t>   """Multiply x by 3.</a:t>
            </a:r>
            <a:endParaRPr lang="en-US" sz="1600" dirty="0">
              <a:solidFill>
                <a:srgbClr val="9FA01C"/>
              </a:solidFill>
              <a:effectLst/>
              <a:latin typeface="Menlo" panose="020B0609030804020204" pitchFamily="49" charset="0"/>
            </a:endParaRPr>
          </a:p>
          <a:p>
            <a:endParaRPr lang="en-US" sz="1600" dirty="0">
              <a:solidFill>
                <a:srgbClr val="2FB41D"/>
              </a:solidFill>
              <a:effectLst/>
              <a:latin typeface="Menlo" panose="020B0609030804020204" pitchFamily="49" charset="0"/>
            </a:endParaRPr>
          </a:p>
          <a:p>
            <a:r>
              <a:rPr lang="en-US" sz="1600" i="1" dirty="0">
                <a:solidFill>
                  <a:srgbClr val="9FA01C"/>
                </a:solidFill>
                <a:latin typeface="Menlo" panose="020B0609030804020204" pitchFamily="49" charset="0"/>
              </a:rPr>
              <a:t>   </a:t>
            </a:r>
            <a:r>
              <a:rPr lang="en-US" sz="1600" i="1" dirty="0">
                <a:solidFill>
                  <a:srgbClr val="9FA01C"/>
                </a:solidFill>
                <a:effectLst/>
                <a:latin typeface="Menlo" panose="020B0609030804020204" pitchFamily="49" charset="0"/>
              </a:rPr>
              <a:t>Parameters</a:t>
            </a:r>
            <a:endParaRPr lang="en-US" sz="1600" dirty="0">
              <a:solidFill>
                <a:srgbClr val="9FA01C"/>
              </a:solidFill>
              <a:effectLst/>
              <a:latin typeface="Menlo" panose="020B0609030804020204" pitchFamily="49" charset="0"/>
            </a:endParaRPr>
          </a:p>
          <a:p>
            <a:r>
              <a:rPr lang="en-US" sz="1600" i="1" dirty="0">
                <a:solidFill>
                  <a:srgbClr val="9FA01C"/>
                </a:solidFill>
                <a:effectLst/>
                <a:latin typeface="Menlo" panose="020B0609030804020204" pitchFamily="49" charset="0"/>
              </a:rPr>
              <a:t>   ----------</a:t>
            </a:r>
            <a:endParaRPr lang="en-US" sz="1600" dirty="0">
              <a:solidFill>
                <a:srgbClr val="9FA01C"/>
              </a:solidFill>
              <a:effectLst/>
              <a:latin typeface="Menlo" panose="020B0609030804020204" pitchFamily="49" charset="0"/>
            </a:endParaRPr>
          </a:p>
          <a:p>
            <a:r>
              <a:rPr lang="en-US" sz="1600" i="1" dirty="0">
                <a:solidFill>
                  <a:srgbClr val="9FA01C"/>
                </a:solidFill>
                <a:effectLst/>
                <a:latin typeface="Menlo" panose="020B0609030804020204" pitchFamily="49" charset="0"/>
              </a:rPr>
              <a:t>   x : The item to multiply by 3.</a:t>
            </a:r>
            <a:endParaRPr lang="en-US" sz="1600" dirty="0">
              <a:solidFill>
                <a:srgbClr val="9FA01C"/>
              </a:solidFill>
              <a:effectLst/>
              <a:latin typeface="Menlo" panose="020B0609030804020204" pitchFamily="49" charset="0"/>
            </a:endParaRPr>
          </a:p>
          <a:p>
            <a:r>
              <a:rPr lang="en-US" sz="1600" i="1" dirty="0">
                <a:solidFill>
                  <a:srgbClr val="9FA01C"/>
                </a:solidFill>
                <a:effectLst/>
                <a:latin typeface="Menlo" panose="020B0609030804020204" pitchFamily="49" charset="0"/>
              </a:rPr>
              <a:t>   """</a:t>
            </a:r>
            <a:endParaRPr lang="en-US" sz="1600" dirty="0">
              <a:solidFill>
                <a:srgbClr val="2FB41D"/>
              </a:solidFill>
              <a:effectLst/>
              <a:latin typeface="Menlo" panose="020B0609030804020204" pitchFamily="49" charset="0"/>
            </a:endParaRPr>
          </a:p>
          <a:p>
            <a:r>
              <a:rPr lang="en-US" sz="1600" b="1" dirty="0">
                <a:solidFill>
                  <a:srgbClr val="000000"/>
                </a:solidFill>
                <a:latin typeface="Menlo" panose="020B0609030804020204" pitchFamily="49" charset="0"/>
              </a:rPr>
              <a:t>   </a:t>
            </a:r>
            <a:r>
              <a:rPr lang="en-US" sz="1600" b="1" dirty="0">
                <a:solidFill>
                  <a:srgbClr val="2D961E"/>
                </a:solidFill>
                <a:effectLst/>
                <a:latin typeface="Menlo" panose="020B0609030804020204" pitchFamily="49" charset="0"/>
              </a:rPr>
              <a:t>return</a:t>
            </a:r>
            <a:r>
              <a:rPr lang="en-US" sz="1600" dirty="0">
                <a:solidFill>
                  <a:srgbClr val="000000"/>
                </a:solidFill>
                <a:effectLst/>
                <a:latin typeface="Menlo" panose="020B0609030804020204" pitchFamily="49" charset="0"/>
              </a:rPr>
              <a:t> x * </a:t>
            </a:r>
            <a:r>
              <a:rPr lang="en-US" sz="1600" dirty="0">
                <a:solidFill>
                  <a:srgbClr val="2FB41D"/>
                </a:solidFill>
                <a:effectLst/>
                <a:latin typeface="Menlo" panose="020B0609030804020204" pitchFamily="49" charset="0"/>
              </a:rPr>
              <a:t>3</a:t>
            </a:r>
            <a:endParaRPr lang="en-US" sz="1600" dirty="0">
              <a:solidFill>
                <a:srgbClr val="000000"/>
              </a:solidFill>
              <a:effectLst/>
              <a:latin typeface="Menlo" panose="020B0609030804020204" pitchFamily="49" charset="0"/>
            </a:endParaRPr>
          </a:p>
        </p:txBody>
      </p:sp>
      <p:sp>
        <p:nvSpPr>
          <p:cNvPr id="12" name="Rectangle 11">
            <a:extLst>
              <a:ext uri="{FF2B5EF4-FFF2-40B4-BE49-F238E27FC236}">
                <a16:creationId xmlns:a16="http://schemas.microsoft.com/office/drawing/2014/main" id="{4F7FB947-F5F8-4EC3-88D2-20F4ED576301}"/>
              </a:ext>
            </a:extLst>
          </p:cNvPr>
          <p:cNvSpPr/>
          <p:nvPr/>
        </p:nvSpPr>
        <p:spPr>
          <a:xfrm>
            <a:off x="152400" y="136524"/>
            <a:ext cx="11848256" cy="6584951"/>
          </a:xfrm>
          <a:prstGeom prst="rect">
            <a:avLst/>
          </a:prstGeom>
          <a:noFill/>
          <a:ln w="165100">
            <a:solidFill>
              <a:srgbClr val="7030A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39792331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Testing frameworks</a:t>
            </a:r>
          </a:p>
        </p:txBody>
      </p:sp>
      <p:sp>
        <p:nvSpPr>
          <p:cNvPr id="3" name="Content Placeholder 2"/>
          <p:cNvSpPr>
            <a:spLocks noGrp="1"/>
          </p:cNvSpPr>
          <p:nvPr>
            <p:ph idx="1"/>
          </p:nvPr>
        </p:nvSpPr>
        <p:spPr/>
        <p:txBody>
          <a:bodyPr>
            <a:normAutofit/>
          </a:bodyPr>
          <a:lstStyle/>
          <a:p>
            <a:r>
              <a:rPr lang="en-US" dirty="0"/>
              <a:t>The collection of tests written to test a package is called a “test suite”</a:t>
            </a:r>
          </a:p>
          <a:p>
            <a:r>
              <a:rPr lang="en-US" dirty="0"/>
              <a:t>Execution of a test suite is automated: external software runs the tests and provides reports and statistics</a:t>
            </a:r>
          </a:p>
          <a:p>
            <a:r>
              <a:rPr lang="en-US" dirty="0"/>
              <a:t>Main testing frameworks for python:</a:t>
            </a:r>
          </a:p>
          <a:p>
            <a:pPr lvl="1"/>
            <a:r>
              <a:rPr lang="en-US" dirty="0" err="1"/>
              <a:t>unittest</a:t>
            </a:r>
            <a:r>
              <a:rPr lang="en-US" dirty="0"/>
              <a:t>: in the standard library</a:t>
            </a:r>
          </a:p>
          <a:p>
            <a:pPr lvl="1"/>
            <a:r>
              <a:rPr lang="en-US" b="1" dirty="0"/>
              <a:t>pytest: what is most commonly used</a:t>
            </a:r>
          </a:p>
          <a:p>
            <a:endParaRPr lang="en-US" dirty="0"/>
          </a:p>
        </p:txBody>
      </p:sp>
      <p:sp>
        <p:nvSpPr>
          <p:cNvPr id="5" name="Date Placeholder 4"/>
          <p:cNvSpPr>
            <a:spLocks noGrp="1"/>
          </p:cNvSpPr>
          <p:nvPr>
            <p:ph type="dt" sz="half" idx="10"/>
          </p:nvPr>
        </p:nvSpPr>
        <p:spPr/>
        <p:txBody>
          <a:bodyPr/>
          <a:lstStyle/>
          <a:p>
            <a:r>
              <a:rPr lang="de-CH"/>
              <a:t>August 2023, CC BY-SA 4.0</a:t>
            </a:r>
            <a:endParaRPr lang="en-US"/>
          </a:p>
        </p:txBody>
      </p:sp>
      <p:sp>
        <p:nvSpPr>
          <p:cNvPr id="6" name="Footer Placeholder 5"/>
          <p:cNvSpPr>
            <a:spLocks noGrp="1"/>
          </p:cNvSpPr>
          <p:nvPr>
            <p:ph type="ftr" sz="quarter" idx="11"/>
          </p:nvPr>
        </p:nvSpPr>
        <p:spPr/>
        <p:txBody>
          <a:bodyPr/>
          <a:lstStyle/>
          <a:p>
            <a:r>
              <a:rPr lang="en-US"/>
              <a:t>Testing scientific code, v16.0</a:t>
            </a:r>
          </a:p>
        </p:txBody>
      </p:sp>
      <p:sp>
        <p:nvSpPr>
          <p:cNvPr id="4" name="Slide Number Placeholder 3">
            <a:extLst>
              <a:ext uri="{FF2B5EF4-FFF2-40B4-BE49-F238E27FC236}">
                <a16:creationId xmlns:a16="http://schemas.microsoft.com/office/drawing/2014/main" id="{470848D7-0C30-3E01-2E33-AAB24F24C349}"/>
              </a:ext>
            </a:extLst>
          </p:cNvPr>
          <p:cNvSpPr>
            <a:spLocks noGrp="1"/>
          </p:cNvSpPr>
          <p:nvPr>
            <p:ph type="sldNum" sz="quarter" idx="12"/>
          </p:nvPr>
        </p:nvSpPr>
        <p:spPr/>
        <p:txBody>
          <a:bodyPr/>
          <a:lstStyle/>
          <a:p>
            <a:fld id="{EF79ADEA-B933-47CC-A4E9-04E6298B917C}" type="slidenum">
              <a:rPr lang="en-US" smtClean="0"/>
              <a:pPr/>
              <a:t>17</a:t>
            </a:fld>
            <a:endParaRPr lang="en-US"/>
          </a:p>
        </p:txBody>
      </p:sp>
      <p:sp>
        <p:nvSpPr>
          <p:cNvPr id="9" name="TextBox 8"/>
          <p:cNvSpPr txBox="1"/>
          <p:nvPr/>
        </p:nvSpPr>
        <p:spPr>
          <a:xfrm>
            <a:off x="641394" y="4437112"/>
            <a:ext cx="10909212" cy="1569660"/>
          </a:xfrm>
          <a:prstGeom prst="rect">
            <a:avLst/>
          </a:prstGeom>
          <a:noFill/>
        </p:spPr>
        <p:txBody>
          <a:bodyPr wrap="square" rtlCol="0">
            <a:spAutoFit/>
          </a:bodyPr>
          <a:lstStyle/>
          <a:p>
            <a:r>
              <a:rPr lang="en-US" sz="1200" b="1" dirty="0">
                <a:solidFill>
                  <a:srgbClr val="000000"/>
                </a:solidFill>
                <a:effectLst/>
                <a:latin typeface="Menlo" panose="020B0609030804020204" pitchFamily="49" charset="0"/>
              </a:rPr>
              <a:t>=============================================== test session starts ================================================</a:t>
            </a:r>
            <a:endParaRPr lang="en-US" sz="1200" dirty="0">
              <a:solidFill>
                <a:srgbClr val="000000"/>
              </a:solidFill>
              <a:effectLst/>
              <a:latin typeface="Menlo" panose="020B0609030804020204" pitchFamily="49" charset="0"/>
            </a:endParaRPr>
          </a:p>
          <a:p>
            <a:r>
              <a:rPr lang="en-US" sz="1200" dirty="0">
                <a:solidFill>
                  <a:srgbClr val="000000"/>
                </a:solidFill>
                <a:effectLst/>
                <a:latin typeface="Menlo" panose="020B0609030804020204" pitchFamily="49" charset="0"/>
              </a:rPr>
              <a:t>platform </a:t>
            </a:r>
            <a:r>
              <a:rPr lang="en-US" sz="1200" dirty="0" err="1">
                <a:solidFill>
                  <a:srgbClr val="000000"/>
                </a:solidFill>
                <a:effectLst/>
                <a:latin typeface="Menlo" panose="020B0609030804020204" pitchFamily="49" charset="0"/>
              </a:rPr>
              <a:t>darwin</a:t>
            </a:r>
            <a:r>
              <a:rPr lang="en-US" sz="1200" dirty="0">
                <a:solidFill>
                  <a:srgbClr val="000000"/>
                </a:solidFill>
                <a:effectLst/>
                <a:latin typeface="Menlo" panose="020B0609030804020204" pitchFamily="49" charset="0"/>
              </a:rPr>
              <a:t> -- Python 3.11.3, pytest-7.3.1, pluggy-1.0.0 </a:t>
            </a:r>
          </a:p>
          <a:p>
            <a:r>
              <a:rPr lang="en-US" sz="1200" b="1" dirty="0">
                <a:solidFill>
                  <a:srgbClr val="000000"/>
                </a:solidFill>
                <a:effectLst/>
                <a:latin typeface="Menlo" panose="020B0609030804020204" pitchFamily="49" charset="0"/>
              </a:rPr>
              <a:t>collected 2 items                                                                                                  </a:t>
            </a:r>
            <a:endParaRPr lang="en-US" sz="1200" dirty="0">
              <a:solidFill>
                <a:srgbClr val="000000"/>
              </a:solidFill>
              <a:effectLst/>
              <a:latin typeface="Menlo" panose="020B0609030804020204" pitchFamily="49" charset="0"/>
            </a:endParaRPr>
          </a:p>
          <a:p>
            <a:endParaRPr lang="en-US" sz="1200" dirty="0">
              <a:solidFill>
                <a:srgbClr val="000000"/>
              </a:solidFill>
              <a:effectLst/>
              <a:latin typeface="Menlo" panose="020B0609030804020204" pitchFamily="49" charset="0"/>
            </a:endParaRPr>
          </a:p>
          <a:p>
            <a:r>
              <a:rPr lang="en-US" sz="1200" dirty="0" err="1">
                <a:solidFill>
                  <a:srgbClr val="000000"/>
                </a:solidFill>
                <a:effectLst/>
                <a:latin typeface="Menlo" panose="020B0609030804020204" pitchFamily="49" charset="0"/>
              </a:rPr>
              <a:t>test_first.py</a:t>
            </a:r>
            <a:r>
              <a:rPr lang="en-US" sz="1200" dirty="0">
                <a:solidFill>
                  <a:srgbClr val="000000"/>
                </a:solidFill>
                <a:effectLst/>
                <a:latin typeface="Menlo" panose="020B0609030804020204" pitchFamily="49" charset="0"/>
              </a:rPr>
              <a:t>::test_times_3_integer </a:t>
            </a:r>
            <a:r>
              <a:rPr lang="en-US" sz="1200" dirty="0">
                <a:solidFill>
                  <a:srgbClr val="2FB41D"/>
                </a:solidFill>
                <a:effectLst/>
                <a:latin typeface="Menlo" panose="020B0609030804020204" pitchFamily="49" charset="0"/>
              </a:rPr>
              <a:t>PASSED                                                                   [ 50%]</a:t>
            </a:r>
          </a:p>
          <a:p>
            <a:r>
              <a:rPr lang="en-US" sz="1200" dirty="0" err="1">
                <a:solidFill>
                  <a:srgbClr val="000000"/>
                </a:solidFill>
                <a:effectLst/>
                <a:latin typeface="Menlo" panose="020B0609030804020204" pitchFamily="49" charset="0"/>
              </a:rPr>
              <a:t>test_first.py</a:t>
            </a:r>
            <a:r>
              <a:rPr lang="en-US" sz="1200" dirty="0">
                <a:solidFill>
                  <a:srgbClr val="000000"/>
                </a:solidFill>
                <a:effectLst/>
                <a:latin typeface="Menlo" panose="020B0609030804020204" pitchFamily="49" charset="0"/>
              </a:rPr>
              <a:t>::test_times_3_string </a:t>
            </a:r>
            <a:r>
              <a:rPr lang="en-US" sz="1200" dirty="0">
                <a:solidFill>
                  <a:srgbClr val="2FB41D"/>
                </a:solidFill>
                <a:effectLst/>
                <a:latin typeface="Menlo" panose="020B0609030804020204" pitchFamily="49" charset="0"/>
              </a:rPr>
              <a:t>PASSED                                                                    [100%]</a:t>
            </a:r>
          </a:p>
          <a:p>
            <a:endParaRPr lang="en-US" sz="1200" dirty="0">
              <a:solidFill>
                <a:srgbClr val="000000"/>
              </a:solidFill>
              <a:effectLst/>
              <a:latin typeface="Menlo" panose="020B0609030804020204" pitchFamily="49" charset="0"/>
            </a:endParaRPr>
          </a:p>
          <a:p>
            <a:r>
              <a:rPr lang="en-US" sz="1200" dirty="0">
                <a:solidFill>
                  <a:srgbClr val="2FB41D"/>
                </a:solidFill>
                <a:effectLst/>
                <a:latin typeface="Menlo" panose="020B0609030804020204" pitchFamily="49" charset="0"/>
              </a:rPr>
              <a:t>================================================ </a:t>
            </a:r>
            <a:r>
              <a:rPr lang="en-US" sz="1200" b="1" dirty="0">
                <a:solidFill>
                  <a:srgbClr val="2FB41D"/>
                </a:solidFill>
                <a:effectLst/>
                <a:latin typeface="Menlo" panose="020B0609030804020204" pitchFamily="49" charset="0"/>
              </a:rPr>
              <a:t>2 passed</a:t>
            </a:r>
            <a:r>
              <a:rPr lang="en-US" sz="1200" dirty="0">
                <a:solidFill>
                  <a:srgbClr val="2FB41D"/>
                </a:solidFill>
                <a:effectLst/>
                <a:latin typeface="Menlo" panose="020B0609030804020204" pitchFamily="49" charset="0"/>
              </a:rPr>
              <a:t> in 0.00s =================================================</a:t>
            </a:r>
          </a:p>
        </p:txBody>
      </p:sp>
    </p:spTree>
    <p:extLst>
      <p:ext uri="{BB962C8B-B14F-4D97-AF65-F5344CB8AC3E}">
        <p14:creationId xmlns:p14="http://schemas.microsoft.com/office/powerpoint/2010/main" val="13225681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Hands-on!</a:t>
            </a:r>
          </a:p>
        </p:txBody>
      </p:sp>
      <p:sp>
        <p:nvSpPr>
          <p:cNvPr id="3" name="Content Placeholder 2"/>
          <p:cNvSpPr>
            <a:spLocks noGrp="1"/>
          </p:cNvSpPr>
          <p:nvPr>
            <p:ph idx="1"/>
          </p:nvPr>
        </p:nvSpPr>
        <p:spPr/>
        <p:txBody>
          <a:bodyPr>
            <a:normAutofit/>
          </a:bodyPr>
          <a:lstStyle/>
          <a:p>
            <a:r>
              <a:rPr lang="en-US" dirty="0"/>
              <a:t>Go to </a:t>
            </a:r>
            <a:r>
              <a:rPr lang="en-US" dirty="0" err="1">
                <a:latin typeface="Consolas" panose="020B0609020204030204" pitchFamily="49" charset="0"/>
                <a:cs typeface="Consolas" panose="020B0609020204030204" pitchFamily="49" charset="0"/>
              </a:rPr>
              <a:t>hands_on</a:t>
            </a:r>
            <a:r>
              <a:rPr lang="en-US" dirty="0">
                <a:latin typeface="Consolas" panose="020B0609020204030204" pitchFamily="49" charset="0"/>
                <a:cs typeface="Consolas" panose="020B0609020204030204" pitchFamily="49" charset="0"/>
              </a:rPr>
              <a:t>/first</a:t>
            </a:r>
          </a:p>
          <a:p>
            <a:pPr marL="514350" indent="-514350">
              <a:buFont typeface="+mj-lt"/>
              <a:buAutoNum type="arabicPeriod"/>
            </a:pPr>
            <a:endParaRPr lang="en-US" dirty="0"/>
          </a:p>
          <a:p>
            <a:pPr marL="514350" indent="-514350">
              <a:buFont typeface="+mj-lt"/>
              <a:buAutoNum type="arabicPeriod"/>
            </a:pPr>
            <a:r>
              <a:rPr lang="en-US" dirty="0"/>
              <a:t>Discover all tests in all subdirectories</a:t>
            </a:r>
            <a:br>
              <a:rPr lang="en-US" dirty="0"/>
            </a:br>
            <a:r>
              <a:rPr lang="en-US" dirty="0">
                <a:latin typeface="Consolas" panose="020B0609020204030204" pitchFamily="49" charset="0"/>
                <a:cs typeface="Consolas" panose="020B0609020204030204" pitchFamily="49" charset="0"/>
              </a:rPr>
              <a:t>pytest -v</a:t>
            </a:r>
          </a:p>
          <a:p>
            <a:pPr marL="514350" indent="-514350">
              <a:buFont typeface="+mj-lt"/>
              <a:buAutoNum type="arabicPeriod"/>
            </a:pPr>
            <a:r>
              <a:rPr lang="en-US" dirty="0"/>
              <a:t>Execute all tests in one module</a:t>
            </a:r>
            <a:br>
              <a:rPr lang="en-US" dirty="0"/>
            </a:br>
            <a:r>
              <a:rPr lang="en-US" dirty="0">
                <a:latin typeface="Consolas" panose="020B0609020204030204" pitchFamily="49" charset="0"/>
                <a:cs typeface="Consolas" panose="020B0609020204030204" pitchFamily="49" charset="0"/>
              </a:rPr>
              <a:t>pytest -v </a:t>
            </a:r>
            <a:r>
              <a:rPr lang="en-US" dirty="0" err="1">
                <a:latin typeface="Consolas" panose="020B0609020204030204" pitchFamily="49" charset="0"/>
                <a:cs typeface="Consolas" panose="020B0609020204030204" pitchFamily="49" charset="0"/>
              </a:rPr>
              <a:t>test_first.py</a:t>
            </a:r>
            <a:endParaRPr lang="en-US" dirty="0">
              <a:latin typeface="Consolas" panose="020B0609020204030204" pitchFamily="49" charset="0"/>
              <a:cs typeface="Consolas" panose="020B0609020204030204" pitchFamily="49" charset="0"/>
            </a:endParaRPr>
          </a:p>
          <a:p>
            <a:pPr marL="514350" indent="-514350">
              <a:buFont typeface="+mj-lt"/>
              <a:buAutoNum type="arabicPeriod"/>
            </a:pPr>
            <a:r>
              <a:rPr lang="en-US" dirty="0"/>
              <a:t>Execute one single test</a:t>
            </a:r>
            <a:br>
              <a:rPr lang="en-US" dirty="0"/>
            </a:br>
            <a:r>
              <a:rPr lang="en-US" dirty="0">
                <a:latin typeface="Consolas" panose="020B0609020204030204" pitchFamily="49" charset="0"/>
                <a:cs typeface="Consolas" panose="020B0609020204030204" pitchFamily="49" charset="0"/>
              </a:rPr>
              <a:t>pytest -v </a:t>
            </a:r>
            <a:r>
              <a:rPr lang="en-US" dirty="0" err="1">
                <a:latin typeface="Consolas" panose="020B0609020204030204" pitchFamily="49" charset="0"/>
                <a:cs typeface="Consolas" panose="020B0609020204030204" pitchFamily="49" charset="0"/>
              </a:rPr>
              <a:t>test_first.py</a:t>
            </a:r>
            <a:r>
              <a:rPr lang="en-US" dirty="0">
                <a:latin typeface="Consolas" panose="020B0609020204030204" pitchFamily="49" charset="0"/>
                <a:cs typeface="Consolas" panose="020B0609020204030204" pitchFamily="49" charset="0"/>
              </a:rPr>
              <a:t>::test_times_3_string</a:t>
            </a:r>
            <a:endParaRPr lang="en-US" sz="2200" dirty="0">
              <a:latin typeface="Consolas" panose="020B0609020204030204" pitchFamily="49" charset="0"/>
              <a:cs typeface="Consolas" panose="020B0609020204030204" pitchFamily="49" charset="0"/>
            </a:endParaRPr>
          </a:p>
          <a:p>
            <a:endParaRPr lang="en-US" dirty="0">
              <a:latin typeface="Courier New"/>
              <a:cs typeface="Courier New"/>
            </a:endParaRPr>
          </a:p>
        </p:txBody>
      </p:sp>
      <p:sp>
        <p:nvSpPr>
          <p:cNvPr id="2" name="Date Placeholder 1"/>
          <p:cNvSpPr>
            <a:spLocks noGrp="1"/>
          </p:cNvSpPr>
          <p:nvPr>
            <p:ph type="dt" sz="half" idx="10"/>
          </p:nvPr>
        </p:nvSpPr>
        <p:spPr/>
        <p:txBody>
          <a:bodyPr/>
          <a:lstStyle/>
          <a:p>
            <a:r>
              <a:rPr lang="de-CH"/>
              <a:t>August 2023, CC BY-SA 4.0</a:t>
            </a:r>
            <a:endParaRPr lang="en-US"/>
          </a:p>
        </p:txBody>
      </p:sp>
      <p:sp>
        <p:nvSpPr>
          <p:cNvPr id="7" name="Footer Placeholder 6"/>
          <p:cNvSpPr>
            <a:spLocks noGrp="1"/>
          </p:cNvSpPr>
          <p:nvPr>
            <p:ph type="ftr" sz="quarter" idx="11"/>
          </p:nvPr>
        </p:nvSpPr>
        <p:spPr/>
        <p:txBody>
          <a:bodyPr/>
          <a:lstStyle/>
          <a:p>
            <a:r>
              <a:rPr lang="en-US"/>
              <a:t>Testing scientific code, v16.0</a:t>
            </a:r>
          </a:p>
        </p:txBody>
      </p:sp>
      <p:sp>
        <p:nvSpPr>
          <p:cNvPr id="4" name="Slide Number Placeholder 3">
            <a:extLst>
              <a:ext uri="{FF2B5EF4-FFF2-40B4-BE49-F238E27FC236}">
                <a16:creationId xmlns:a16="http://schemas.microsoft.com/office/drawing/2014/main" id="{98B5CDCD-EF80-A60A-F452-693969D190BE}"/>
              </a:ext>
            </a:extLst>
          </p:cNvPr>
          <p:cNvSpPr>
            <a:spLocks noGrp="1"/>
          </p:cNvSpPr>
          <p:nvPr>
            <p:ph type="sldNum" sz="quarter" idx="12"/>
          </p:nvPr>
        </p:nvSpPr>
        <p:spPr/>
        <p:txBody>
          <a:bodyPr/>
          <a:lstStyle/>
          <a:p>
            <a:fld id="{EF79ADEA-B933-47CC-A4E9-04E6298B917C}" type="slidenum">
              <a:rPr lang="en-US" smtClean="0"/>
              <a:pPr/>
              <a:t>18</a:t>
            </a:fld>
            <a:endParaRPr lang="en-US"/>
          </a:p>
        </p:txBody>
      </p:sp>
    </p:spTree>
    <p:extLst>
      <p:ext uri="{BB962C8B-B14F-4D97-AF65-F5344CB8AC3E}">
        <p14:creationId xmlns:p14="http://schemas.microsoft.com/office/powerpoint/2010/main" val="17335902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noFill/>
        </p:spPr>
        <p:txBody>
          <a:bodyPr/>
          <a:lstStyle/>
          <a:p>
            <a:r>
              <a:rPr lang="en-US" dirty="0"/>
              <a:t>Test suites in Python with pytest</a:t>
            </a:r>
            <a:endParaRPr lang="en-US" dirty="0">
              <a:latin typeface="Courier New" pitchFamily="49" charset="0"/>
              <a:cs typeface="Courier New" pitchFamily="49" charset="0"/>
            </a:endParaRPr>
          </a:p>
        </p:txBody>
      </p:sp>
      <p:sp>
        <p:nvSpPr>
          <p:cNvPr id="9219" name="Rectangle 3"/>
          <p:cNvSpPr>
            <a:spLocks noGrp="1" noChangeArrowheads="1"/>
          </p:cNvSpPr>
          <p:nvPr>
            <p:ph idx="1"/>
          </p:nvPr>
        </p:nvSpPr>
        <p:spPr/>
        <p:txBody>
          <a:bodyPr/>
          <a:lstStyle/>
          <a:p>
            <a:r>
              <a:rPr lang="en-US" dirty="0">
                <a:cs typeface="Courier New" pitchFamily="49" charset="0"/>
              </a:rPr>
              <a:t>Writing tests with pytest is simple:</a:t>
            </a:r>
            <a:br>
              <a:rPr lang="en-US" dirty="0">
                <a:cs typeface="Courier New" pitchFamily="49" charset="0"/>
              </a:rPr>
            </a:br>
            <a:endParaRPr lang="en-US" dirty="0"/>
          </a:p>
          <a:p>
            <a:pPr lvl="1"/>
            <a:r>
              <a:rPr lang="en-US" dirty="0"/>
              <a:t>Tests are collected in files called </a:t>
            </a:r>
            <a:r>
              <a:rPr lang="en-US" dirty="0" err="1">
                <a:latin typeface="Consolas" panose="020B0609020204030204" pitchFamily="49" charset="0"/>
                <a:cs typeface="Consolas" panose="020B0609020204030204" pitchFamily="49" charset="0"/>
              </a:rPr>
              <a:t>test_abc.py</a:t>
            </a:r>
            <a:r>
              <a:rPr lang="en-US" dirty="0">
                <a:latin typeface="Consolas" panose="020B0609020204030204" pitchFamily="49" charset="0"/>
                <a:cs typeface="Consolas" panose="020B0609020204030204" pitchFamily="49" charset="0"/>
              </a:rPr>
              <a:t> </a:t>
            </a:r>
            <a:r>
              <a:rPr lang="en-US" dirty="0"/>
              <a:t>, which usually contains tests for the functions defined in a corresponding module </a:t>
            </a:r>
            <a:r>
              <a:rPr lang="en-US" dirty="0" err="1">
                <a:latin typeface="Consolas" panose="020B0609020204030204" pitchFamily="49" charset="0"/>
                <a:cs typeface="Consolas" panose="020B0609020204030204" pitchFamily="49" charset="0"/>
              </a:rPr>
              <a:t>abc</a:t>
            </a:r>
            <a:br>
              <a:rPr lang="en-US" dirty="0">
                <a:latin typeface="Courier New" panose="02070309020205020404" pitchFamily="49" charset="0"/>
                <a:cs typeface="Courier New" panose="02070309020205020404" pitchFamily="49" charset="0"/>
              </a:rPr>
            </a:br>
            <a:endParaRPr lang="en-US" dirty="0">
              <a:latin typeface="Courier New" panose="02070309020205020404" pitchFamily="49" charset="0"/>
              <a:cs typeface="Courier New" panose="02070309020205020404" pitchFamily="49" charset="0"/>
            </a:endParaRPr>
          </a:p>
          <a:p>
            <a:pPr lvl="1"/>
            <a:r>
              <a:rPr lang="en-US" dirty="0"/>
              <a:t>Each test is a function called </a:t>
            </a:r>
            <a:r>
              <a:rPr lang="en-US" dirty="0" err="1">
                <a:latin typeface="Consolas" panose="020B0609020204030204" pitchFamily="49" charset="0"/>
                <a:cs typeface="Consolas" panose="020B0609020204030204" pitchFamily="49" charset="0"/>
              </a:rPr>
              <a:t>test_jkl_feature</a:t>
            </a:r>
            <a:r>
              <a:rPr lang="en-US" dirty="0">
                <a:cs typeface="Courier New"/>
              </a:rPr>
              <a:t>, and usually it tests feature </a:t>
            </a:r>
            <a:r>
              <a:rPr lang="en-US" dirty="0">
                <a:latin typeface="Consolas" panose="020B0609020204030204" pitchFamily="49" charset="0"/>
                <a:cs typeface="Consolas" panose="020B0609020204030204" pitchFamily="49" charset="0"/>
              </a:rPr>
              <a:t>feature</a:t>
            </a:r>
            <a:r>
              <a:rPr lang="en-US" dirty="0">
                <a:cs typeface="Courier New"/>
              </a:rPr>
              <a:t> of a function called </a:t>
            </a:r>
            <a:r>
              <a:rPr lang="en-US" dirty="0" err="1">
                <a:latin typeface="Consolas" panose="020B0609020204030204" pitchFamily="49" charset="0"/>
                <a:cs typeface="Consolas" panose="020B0609020204030204" pitchFamily="49" charset="0"/>
              </a:rPr>
              <a:t>jkl</a:t>
            </a:r>
            <a:br>
              <a:rPr lang="en-US" dirty="0">
                <a:latin typeface="Courier New" panose="02070309020205020404" pitchFamily="49" charset="0"/>
                <a:cs typeface="Courier New" panose="02070309020205020404" pitchFamily="49" charset="0"/>
              </a:rPr>
            </a:br>
            <a:endParaRPr lang="en-US" dirty="0"/>
          </a:p>
          <a:p>
            <a:pPr lvl="1"/>
            <a:r>
              <a:rPr lang="en-US" dirty="0"/>
              <a:t>Each test tests </a:t>
            </a:r>
            <a:r>
              <a:rPr lang="en-US" b="1" dirty="0"/>
              <a:t>one feature </a:t>
            </a:r>
            <a:r>
              <a:rPr lang="en-US" dirty="0"/>
              <a:t>in your code, and checks that it behaves correctly using “assertions”.  An exception is raised if it does not work as expected.</a:t>
            </a:r>
          </a:p>
          <a:p>
            <a:pPr lvl="1">
              <a:buNone/>
            </a:pPr>
            <a:endParaRPr lang="en-US" dirty="0"/>
          </a:p>
        </p:txBody>
      </p:sp>
      <p:sp>
        <p:nvSpPr>
          <p:cNvPr id="2" name="Date Placeholder 1"/>
          <p:cNvSpPr>
            <a:spLocks noGrp="1"/>
          </p:cNvSpPr>
          <p:nvPr>
            <p:ph type="dt" sz="half" idx="10"/>
          </p:nvPr>
        </p:nvSpPr>
        <p:spPr/>
        <p:txBody>
          <a:bodyPr/>
          <a:lstStyle/>
          <a:p>
            <a:r>
              <a:rPr lang="de-CH"/>
              <a:t>August 2023, CC BY-SA 4.0</a:t>
            </a:r>
            <a:endParaRPr lang="en-US"/>
          </a:p>
        </p:txBody>
      </p:sp>
      <p:sp>
        <p:nvSpPr>
          <p:cNvPr id="3" name="Footer Placeholder 2"/>
          <p:cNvSpPr>
            <a:spLocks noGrp="1"/>
          </p:cNvSpPr>
          <p:nvPr>
            <p:ph type="ftr" sz="quarter" idx="11"/>
          </p:nvPr>
        </p:nvSpPr>
        <p:spPr/>
        <p:txBody>
          <a:bodyPr/>
          <a:lstStyle/>
          <a:p>
            <a:r>
              <a:rPr lang="en-US"/>
              <a:t>Testing scientific code, v16.0</a:t>
            </a:r>
          </a:p>
        </p:txBody>
      </p:sp>
      <p:sp>
        <p:nvSpPr>
          <p:cNvPr id="4" name="Slide Number Placeholder 3">
            <a:extLst>
              <a:ext uri="{FF2B5EF4-FFF2-40B4-BE49-F238E27FC236}">
                <a16:creationId xmlns:a16="http://schemas.microsoft.com/office/drawing/2014/main" id="{957AA7E6-20AE-5EA3-0BF8-5AA86B27D400}"/>
              </a:ext>
            </a:extLst>
          </p:cNvPr>
          <p:cNvSpPr>
            <a:spLocks noGrp="1"/>
          </p:cNvSpPr>
          <p:nvPr>
            <p:ph type="sldNum" sz="quarter" idx="12"/>
          </p:nvPr>
        </p:nvSpPr>
        <p:spPr/>
        <p:txBody>
          <a:bodyPr/>
          <a:lstStyle/>
          <a:p>
            <a:fld id="{EF79ADEA-B933-47CC-A4E9-04E6298B917C}" type="slidenum">
              <a:rPr lang="en-US" smtClean="0"/>
              <a:pPr/>
              <a:t>19</a:t>
            </a:fld>
            <a:endParaRPr lang="en-US"/>
          </a:p>
        </p:txBody>
      </p:sp>
    </p:spTree>
    <p:extLst>
      <p:ext uri="{BB962C8B-B14F-4D97-AF65-F5344CB8AC3E}">
        <p14:creationId xmlns:p14="http://schemas.microsoft.com/office/powerpoint/2010/main" val="3727827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21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79" name="Rectangle 3078">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871864" y="365125"/>
            <a:ext cx="7128792" cy="975643"/>
          </a:xfrm>
        </p:spPr>
        <p:txBody>
          <a:bodyPr>
            <a:normAutofit/>
          </a:bodyPr>
          <a:lstStyle/>
          <a:p>
            <a:r>
              <a:rPr lang="en-US" dirty="0"/>
              <a:t>You, as the Master of Research</a:t>
            </a:r>
          </a:p>
        </p:txBody>
      </p:sp>
      <p:pic>
        <p:nvPicPr>
          <p:cNvPr id="3074" name="Picture 2">
            <a:extLst>
              <a:ext uri="{FF2B5EF4-FFF2-40B4-BE49-F238E27FC236}">
                <a16:creationId xmlns:a16="http://schemas.microsoft.com/office/drawing/2014/main" id="{A5B58566-563F-E70F-8B9B-370A8F706386}"/>
              </a:ext>
            </a:extLst>
          </p:cNvPr>
          <p:cNvPicPr>
            <a:picLocks noChangeAspect="1" noChangeArrowheads="1"/>
          </p:cNvPicPr>
          <p:nvPr/>
        </p:nvPicPr>
        <p:blipFill rotWithShape="1">
          <a:blip r:embed="rId2">
            <a:extLst>
              <a:ext uri="{28A0092B-C50C-407E-A947-70E740481C1C}">
                <a14:useLocalDpi xmlns:a14="http://schemas.microsoft.com/office/drawing/2010/main"/>
              </a:ext>
            </a:extLst>
          </a:blip>
          <a:srcRect r="-2919"/>
          <a:stretch/>
        </p:blipFill>
        <p:spPr bwMode="auto">
          <a:xfrm>
            <a:off x="21" y="10"/>
            <a:ext cx="5519915"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a:noFill/>
          <a:extLst>
            <a:ext uri="{909E8E84-426E-40DD-AFC4-6F175D3DCCD1}">
              <a14:hiddenFill xmlns:a14="http://schemas.microsoft.com/office/drawing/2010/main">
                <a:solidFill>
                  <a:srgbClr val="FFFFFF"/>
                </a:solidFill>
              </a14:hiddenFill>
            </a:ext>
          </a:extLst>
        </p:spPr>
      </p:pic>
      <p:sp>
        <p:nvSpPr>
          <p:cNvPr id="3" name="Content Placeholder 2"/>
          <p:cNvSpPr>
            <a:spLocks noGrp="1"/>
          </p:cNvSpPr>
          <p:nvPr>
            <p:ph idx="1"/>
          </p:nvPr>
        </p:nvSpPr>
        <p:spPr>
          <a:xfrm>
            <a:off x="5591944" y="1556792"/>
            <a:ext cx="6408712" cy="4620171"/>
          </a:xfrm>
        </p:spPr>
        <p:txBody>
          <a:bodyPr>
            <a:normAutofit/>
          </a:bodyPr>
          <a:lstStyle/>
          <a:p>
            <a:pPr marL="0" indent="0">
              <a:buNone/>
            </a:pPr>
            <a:r>
              <a:rPr lang="en-US" sz="2400" dirty="0"/>
              <a:t>You start a new project and identify a number of possible leads. </a:t>
            </a:r>
          </a:p>
          <a:p>
            <a:pPr marL="0" indent="0">
              <a:buNone/>
            </a:pPr>
            <a:r>
              <a:rPr lang="en-US" sz="2400" dirty="0"/>
              <a:t>You </a:t>
            </a:r>
            <a:r>
              <a:rPr lang="en-US" sz="2400" b="1" dirty="0"/>
              <a:t>quickly develop a prototype </a:t>
            </a:r>
            <a:r>
              <a:rPr lang="en-US" sz="2400" dirty="0"/>
              <a:t>of the most promising ones; once a prototype is finished, you can </a:t>
            </a:r>
            <a:r>
              <a:rPr lang="en-US" sz="2400" b="1" dirty="0"/>
              <a:t>confidently decide </a:t>
            </a:r>
            <a:r>
              <a:rPr lang="en-US" sz="2400" dirty="0"/>
              <a:t>whether it is is a dead end, or worth pursuing.</a:t>
            </a:r>
          </a:p>
          <a:p>
            <a:pPr marL="0" indent="0">
              <a:buNone/>
            </a:pPr>
            <a:r>
              <a:rPr lang="en-US" sz="2400" dirty="0"/>
              <a:t>Once you find an idea on which it is worth spending energy, you take the prototype and </a:t>
            </a:r>
            <a:r>
              <a:rPr lang="en-US" sz="2400" b="1" dirty="0"/>
              <a:t>easily re-organize and optimize it </a:t>
            </a:r>
            <a:r>
              <a:rPr lang="en-US" sz="2400" dirty="0"/>
              <a:t>so that it scales up to the full size of your problem.</a:t>
            </a:r>
          </a:p>
          <a:p>
            <a:pPr marL="0" indent="0">
              <a:buNone/>
            </a:pPr>
            <a:r>
              <a:rPr lang="en-US" sz="2400" b="1" dirty="0"/>
              <a:t>As expected</a:t>
            </a:r>
            <a:r>
              <a:rPr lang="en-US" sz="2400" dirty="0"/>
              <a:t>, the scaled-up experiment delivers good results, and your next paper is under way.</a:t>
            </a:r>
          </a:p>
        </p:txBody>
      </p:sp>
      <p:sp>
        <p:nvSpPr>
          <p:cNvPr id="6" name="Date Placeholder 5"/>
          <p:cNvSpPr>
            <a:spLocks noGrp="1"/>
          </p:cNvSpPr>
          <p:nvPr>
            <p:ph type="dt" sz="half" idx="10"/>
          </p:nvPr>
        </p:nvSpPr>
        <p:spPr>
          <a:xfrm>
            <a:off x="838200" y="6356350"/>
            <a:ext cx="2743200" cy="365125"/>
          </a:xfrm>
        </p:spPr>
        <p:txBody>
          <a:bodyPr>
            <a:normAutofit/>
          </a:bodyPr>
          <a:lstStyle/>
          <a:p>
            <a:pPr>
              <a:spcAft>
                <a:spcPts val="600"/>
              </a:spcAft>
            </a:pPr>
            <a:r>
              <a:rPr lang="de-CH">
                <a:solidFill>
                  <a:srgbClr val="FFFFFF"/>
                </a:solidFill>
              </a:rPr>
              <a:t>August 2023, CC BY-SA 4.0</a:t>
            </a:r>
            <a:endParaRPr lang="en-US">
              <a:solidFill>
                <a:srgbClr val="FFFFFF"/>
              </a:solidFill>
            </a:endParaRPr>
          </a:p>
        </p:txBody>
      </p:sp>
      <p:sp>
        <p:nvSpPr>
          <p:cNvPr id="7" name="Footer Placeholder 6"/>
          <p:cNvSpPr>
            <a:spLocks noGrp="1"/>
          </p:cNvSpPr>
          <p:nvPr>
            <p:ph type="ftr" sz="quarter" idx="11"/>
          </p:nvPr>
        </p:nvSpPr>
        <p:spPr>
          <a:xfrm>
            <a:off x="4038600" y="6356350"/>
            <a:ext cx="4114800" cy="365125"/>
          </a:xfrm>
        </p:spPr>
        <p:txBody>
          <a:bodyPr>
            <a:normAutofit/>
          </a:bodyPr>
          <a:lstStyle/>
          <a:p>
            <a:pPr>
              <a:spcAft>
                <a:spcPts val="600"/>
              </a:spcAft>
            </a:pPr>
            <a:r>
              <a:rPr lang="en-US"/>
              <a:t>Testing scientific code, v16.0</a:t>
            </a:r>
          </a:p>
        </p:txBody>
      </p:sp>
      <p:sp>
        <p:nvSpPr>
          <p:cNvPr id="4" name="Slide Number Placeholder 3">
            <a:extLst>
              <a:ext uri="{FF2B5EF4-FFF2-40B4-BE49-F238E27FC236}">
                <a16:creationId xmlns:a16="http://schemas.microsoft.com/office/drawing/2014/main" id="{6D2FCC65-0731-ACFD-5DB7-9CC71D04EB11}"/>
              </a:ext>
            </a:extLst>
          </p:cNvPr>
          <p:cNvSpPr>
            <a:spLocks noGrp="1"/>
          </p:cNvSpPr>
          <p:nvPr>
            <p:ph type="sldNum" sz="quarter" idx="12"/>
          </p:nvPr>
        </p:nvSpPr>
        <p:spPr>
          <a:xfrm>
            <a:off x="8610600" y="6356350"/>
            <a:ext cx="2743200" cy="365125"/>
          </a:xfrm>
        </p:spPr>
        <p:txBody>
          <a:bodyPr>
            <a:normAutofit/>
          </a:bodyPr>
          <a:lstStyle/>
          <a:p>
            <a:pPr>
              <a:spcAft>
                <a:spcPts val="600"/>
              </a:spcAft>
            </a:pPr>
            <a:fld id="{EF79ADEA-B933-47CC-A4E9-04E6298B917C}" type="slidenum">
              <a:rPr lang="en-US" smtClean="0"/>
              <a:pPr>
                <a:spcAft>
                  <a:spcPts val="600"/>
                </a:spcAft>
              </a:pPr>
              <a:t>2</a:t>
            </a:fld>
            <a:endParaRPr lang="en-US"/>
          </a:p>
        </p:txBody>
      </p:sp>
    </p:spTree>
    <p:extLst>
      <p:ext uri="{BB962C8B-B14F-4D97-AF65-F5344CB8AC3E}">
        <p14:creationId xmlns:p14="http://schemas.microsoft.com/office/powerpoint/2010/main" val="26891847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normAutofit/>
          </a:bodyPr>
          <a:lstStyle/>
          <a:p>
            <a:r>
              <a:rPr lang="en-US" dirty="0">
                <a:cs typeface="Courier New" pitchFamily="49" charset="0"/>
              </a:rPr>
              <a:t>Assertions</a:t>
            </a:r>
            <a:endParaRPr lang="en-US" sz="2800" dirty="0">
              <a:cs typeface="Courier New" pitchFamily="49" charset="0"/>
            </a:endParaRPr>
          </a:p>
        </p:txBody>
      </p:sp>
      <p:sp>
        <p:nvSpPr>
          <p:cNvPr id="4" name="Content Placeholder 3"/>
          <p:cNvSpPr>
            <a:spLocks noGrp="1"/>
          </p:cNvSpPr>
          <p:nvPr>
            <p:ph idx="1"/>
          </p:nvPr>
        </p:nvSpPr>
        <p:spPr/>
        <p:txBody>
          <a:bodyPr>
            <a:normAutofit fontScale="92500" lnSpcReduction="10000"/>
          </a:bodyPr>
          <a:lstStyle/>
          <a:p>
            <a:pPr marL="273044" indent="-273044">
              <a:lnSpc>
                <a:spcPct val="120000"/>
              </a:lnSpc>
              <a:tabLst>
                <a:tab pos="3857529" algn="l"/>
              </a:tabLst>
            </a:pPr>
            <a:r>
              <a:rPr lang="en-US" dirty="0">
                <a:latin typeface="Consolas" panose="020B0609020204030204" pitchFamily="49" charset="0"/>
                <a:ea typeface="ＭＳ Ｐゴシック" pitchFamily="80" charset="-128"/>
                <a:cs typeface="Consolas" panose="020B0609020204030204" pitchFamily="49" charset="0"/>
              </a:rPr>
              <a:t>assert</a:t>
            </a:r>
            <a:r>
              <a:rPr lang="en-US" dirty="0">
                <a:ea typeface="ＭＳ Ｐゴシック" pitchFamily="80" charset="-128"/>
                <a:cs typeface="Courier New" pitchFamily="49" charset="0"/>
              </a:rPr>
              <a:t> statements check that some condition is met, and raise an exception otherwise</a:t>
            </a:r>
          </a:p>
          <a:p>
            <a:pPr marL="273044" indent="-273044">
              <a:lnSpc>
                <a:spcPct val="120000"/>
              </a:lnSpc>
              <a:tabLst>
                <a:tab pos="3857529" algn="l"/>
              </a:tabLst>
            </a:pPr>
            <a:r>
              <a:rPr lang="en-US" dirty="0">
                <a:ea typeface="ＭＳ Ｐゴシック" pitchFamily="80" charset="-128"/>
                <a:cs typeface="Courier New" pitchFamily="49" charset="0"/>
              </a:rPr>
              <a:t>Check that statement is true/false:</a:t>
            </a:r>
            <a:br>
              <a:rPr lang="en-US" dirty="0">
                <a:ea typeface="ＭＳ Ｐゴシック" pitchFamily="80" charset="-128"/>
                <a:cs typeface="Courier New" pitchFamily="49" charset="0"/>
              </a:rPr>
            </a:br>
            <a:r>
              <a:rPr lang="en-US" sz="2000" dirty="0">
                <a:solidFill>
                  <a:srgbClr val="7F007F"/>
                </a:solidFill>
                <a:latin typeface="Consolas" panose="020B0609020204030204" pitchFamily="49" charset="0"/>
                <a:cs typeface="Consolas" panose="020B0609020204030204" pitchFamily="49" charset="0"/>
              </a:rPr>
              <a:t>assert</a:t>
            </a:r>
            <a:r>
              <a:rPr lang="en-US" sz="2000" dirty="0">
                <a:solidFill>
                  <a:srgbClr val="000000"/>
                </a:solidFill>
                <a:latin typeface="Consolas" panose="020B0609020204030204" pitchFamily="49" charset="0"/>
                <a:cs typeface="Consolas" panose="020B0609020204030204" pitchFamily="49" charset="0"/>
              </a:rPr>
              <a:t> </a:t>
            </a:r>
            <a:r>
              <a:rPr lang="en-US" sz="2000" dirty="0">
                <a:solidFill>
                  <a:srgbClr val="8B2252"/>
                </a:solidFill>
                <a:latin typeface="Consolas" panose="020B0609020204030204" pitchFamily="49" charset="0"/>
                <a:cs typeface="Consolas" panose="020B0609020204030204" pitchFamily="49" charset="0"/>
              </a:rPr>
              <a:t>'</a:t>
            </a:r>
            <a:r>
              <a:rPr lang="en-US" sz="2000" dirty="0" err="1">
                <a:solidFill>
                  <a:srgbClr val="8B2252"/>
                </a:solidFill>
                <a:latin typeface="Consolas" panose="020B0609020204030204" pitchFamily="49" charset="0"/>
                <a:cs typeface="Consolas" panose="020B0609020204030204" pitchFamily="49" charset="0"/>
              </a:rPr>
              <a:t>Hi'</a:t>
            </a:r>
            <a:r>
              <a:rPr lang="en-US" sz="2000" dirty="0" err="1">
                <a:solidFill>
                  <a:srgbClr val="000000"/>
                </a:solidFill>
                <a:latin typeface="Consolas" panose="020B0609020204030204" pitchFamily="49" charset="0"/>
                <a:cs typeface="Consolas" panose="020B0609020204030204" pitchFamily="49" charset="0"/>
              </a:rPr>
              <a:t>.islower</a:t>
            </a:r>
            <a:r>
              <a:rPr lang="en-US" sz="2000" dirty="0">
                <a:solidFill>
                  <a:srgbClr val="000000"/>
                </a:solidFill>
                <a:latin typeface="Consolas" panose="020B0609020204030204" pitchFamily="49" charset="0"/>
                <a:cs typeface="Consolas" panose="020B0609020204030204" pitchFamily="49" charset="0"/>
              </a:rPr>
              <a:t>()	</a:t>
            </a:r>
            <a:r>
              <a:rPr lang="en-US" sz="2000" dirty="0">
                <a:solidFill>
                  <a:srgbClr val="FF0000"/>
                </a:solidFill>
                <a:latin typeface="Consolas" panose="020B0609020204030204" pitchFamily="49" charset="0"/>
                <a:ea typeface="ＭＳ Ｐゴシック" pitchFamily="80" charset="-128"/>
                <a:cs typeface="Consolas" panose="020B0609020204030204" pitchFamily="49" charset="0"/>
              </a:rPr>
              <a:t>=&gt; fail</a:t>
            </a:r>
            <a:br>
              <a:rPr lang="en-US" sz="2000" dirty="0">
                <a:solidFill>
                  <a:srgbClr val="000000"/>
                </a:solidFill>
                <a:latin typeface="Consolas" panose="020B0609020204030204" pitchFamily="49" charset="0"/>
                <a:cs typeface="Consolas" panose="020B0609020204030204" pitchFamily="49" charset="0"/>
              </a:rPr>
            </a:br>
            <a:r>
              <a:rPr lang="en-US" sz="2000" dirty="0">
                <a:solidFill>
                  <a:srgbClr val="7F007F"/>
                </a:solidFill>
                <a:latin typeface="Consolas" panose="020B0609020204030204" pitchFamily="49" charset="0"/>
                <a:cs typeface="Consolas" panose="020B0609020204030204" pitchFamily="49" charset="0"/>
              </a:rPr>
              <a:t>assert</a:t>
            </a:r>
            <a:r>
              <a:rPr lang="en-US" sz="2000" dirty="0">
                <a:solidFill>
                  <a:srgbClr val="000000"/>
                </a:solidFill>
                <a:latin typeface="Consolas" panose="020B0609020204030204" pitchFamily="49" charset="0"/>
                <a:cs typeface="Consolas" panose="020B0609020204030204" pitchFamily="49" charset="0"/>
              </a:rPr>
              <a:t> not </a:t>
            </a:r>
            <a:r>
              <a:rPr lang="en-US" sz="2000" dirty="0">
                <a:solidFill>
                  <a:srgbClr val="8B2252"/>
                </a:solidFill>
                <a:latin typeface="Consolas" panose="020B0609020204030204" pitchFamily="49" charset="0"/>
                <a:cs typeface="Consolas" panose="020B0609020204030204" pitchFamily="49" charset="0"/>
              </a:rPr>
              <a:t>'</a:t>
            </a:r>
            <a:r>
              <a:rPr lang="en-US" sz="2000" dirty="0" err="1">
                <a:solidFill>
                  <a:srgbClr val="8B2252"/>
                </a:solidFill>
                <a:latin typeface="Consolas" panose="020B0609020204030204" pitchFamily="49" charset="0"/>
                <a:cs typeface="Consolas" panose="020B0609020204030204" pitchFamily="49" charset="0"/>
              </a:rPr>
              <a:t>Hi'</a:t>
            </a:r>
            <a:r>
              <a:rPr lang="en-US" sz="2000" dirty="0" err="1">
                <a:solidFill>
                  <a:srgbClr val="000000"/>
                </a:solidFill>
                <a:latin typeface="Consolas" panose="020B0609020204030204" pitchFamily="49" charset="0"/>
                <a:cs typeface="Consolas" panose="020B0609020204030204" pitchFamily="49" charset="0"/>
              </a:rPr>
              <a:t>.islower</a:t>
            </a:r>
            <a:r>
              <a:rPr lang="en-US" sz="2000" dirty="0">
                <a:solidFill>
                  <a:srgbClr val="000000"/>
                </a:solidFill>
                <a:latin typeface="Consolas" panose="020B0609020204030204" pitchFamily="49" charset="0"/>
                <a:cs typeface="Consolas" panose="020B0609020204030204" pitchFamily="49" charset="0"/>
              </a:rPr>
              <a:t>()	</a:t>
            </a:r>
            <a:r>
              <a:rPr lang="en-US" sz="2000" dirty="0">
                <a:solidFill>
                  <a:srgbClr val="0ECC00"/>
                </a:solidFill>
                <a:latin typeface="Consolas" panose="020B0609020204030204" pitchFamily="49" charset="0"/>
                <a:ea typeface="ＭＳ Ｐゴシック" pitchFamily="80" charset="-128"/>
                <a:cs typeface="Consolas" panose="020B0609020204030204" pitchFamily="49" charset="0"/>
              </a:rPr>
              <a:t>=&gt; pass</a:t>
            </a:r>
            <a:endParaRPr lang="en-US" sz="2000" dirty="0">
              <a:solidFill>
                <a:srgbClr val="000000"/>
              </a:solidFill>
              <a:latin typeface="Consolas" panose="020B0609020204030204" pitchFamily="49" charset="0"/>
              <a:cs typeface="Consolas" panose="020B0609020204030204" pitchFamily="49" charset="0"/>
            </a:endParaRPr>
          </a:p>
          <a:p>
            <a:pPr marL="273044" indent="-273044">
              <a:lnSpc>
                <a:spcPct val="120000"/>
              </a:lnSpc>
              <a:tabLst>
                <a:tab pos="3857529" algn="l"/>
              </a:tabLst>
            </a:pPr>
            <a:r>
              <a:rPr lang="en-US" dirty="0">
                <a:ea typeface="ＭＳ Ｐゴシック" pitchFamily="80" charset="-128"/>
                <a:cs typeface="Courier New" pitchFamily="49" charset="0"/>
              </a:rPr>
              <a:t>Check that two objects are equal:</a:t>
            </a:r>
            <a:br>
              <a:rPr lang="en-US" sz="1800" dirty="0">
                <a:latin typeface="Courier New" pitchFamily="49" charset="0"/>
                <a:ea typeface="ＭＳ Ｐゴシック" pitchFamily="80" charset="-128"/>
                <a:cs typeface="Courier New" pitchFamily="49" charset="0"/>
              </a:rPr>
            </a:br>
            <a:r>
              <a:rPr lang="en-US" sz="2000" dirty="0">
                <a:solidFill>
                  <a:srgbClr val="7F007F"/>
                </a:solidFill>
                <a:latin typeface="Consolas" panose="020B0609020204030204" pitchFamily="49" charset="0"/>
                <a:cs typeface="Consolas" panose="020B0609020204030204" pitchFamily="49" charset="0"/>
              </a:rPr>
              <a:t>assert</a:t>
            </a:r>
            <a:r>
              <a:rPr lang="en-US" sz="2000" dirty="0">
                <a:solidFill>
                  <a:srgbClr val="000000"/>
                </a:solidFill>
                <a:latin typeface="Consolas" panose="020B0609020204030204" pitchFamily="49" charset="0"/>
                <a:cs typeface="Consolas" panose="020B0609020204030204" pitchFamily="49" charset="0"/>
              </a:rPr>
              <a:t> 2 + 1 == 3	</a:t>
            </a:r>
            <a:r>
              <a:rPr lang="en-US" sz="2000" dirty="0">
                <a:solidFill>
                  <a:srgbClr val="0ECC00"/>
                </a:solidFill>
                <a:latin typeface="Consolas" panose="020B0609020204030204" pitchFamily="49" charset="0"/>
                <a:ea typeface="ＭＳ Ｐゴシック" pitchFamily="80" charset="-128"/>
                <a:cs typeface="Consolas" panose="020B0609020204030204" pitchFamily="49" charset="0"/>
              </a:rPr>
              <a:t>=&gt; pass</a:t>
            </a:r>
            <a:br>
              <a:rPr lang="en-US" sz="2000" dirty="0">
                <a:solidFill>
                  <a:srgbClr val="0ECC00"/>
                </a:solidFill>
                <a:latin typeface="Consolas" panose="020B0609020204030204" pitchFamily="49" charset="0"/>
                <a:ea typeface="ＭＳ Ｐゴシック" pitchFamily="80" charset="-128"/>
                <a:cs typeface="Consolas" panose="020B0609020204030204" pitchFamily="49" charset="0"/>
              </a:rPr>
            </a:br>
            <a:r>
              <a:rPr lang="en-US" sz="2000" dirty="0">
                <a:solidFill>
                  <a:srgbClr val="7F007F"/>
                </a:solidFill>
                <a:latin typeface="Consolas" panose="020B0609020204030204" pitchFamily="49" charset="0"/>
                <a:cs typeface="Consolas" panose="020B0609020204030204" pitchFamily="49" charset="0"/>
              </a:rPr>
              <a:t>assert</a:t>
            </a:r>
            <a:r>
              <a:rPr lang="en-US" sz="2000" dirty="0">
                <a:solidFill>
                  <a:srgbClr val="000000"/>
                </a:solidFill>
                <a:latin typeface="Consolas" panose="020B0609020204030204" pitchFamily="49" charset="0"/>
                <a:cs typeface="Consolas" panose="020B0609020204030204" pitchFamily="49" charset="0"/>
              </a:rPr>
              <a:t> [2] + [1] == [2, 1]	</a:t>
            </a:r>
            <a:r>
              <a:rPr lang="en-US" sz="2000" dirty="0">
                <a:solidFill>
                  <a:srgbClr val="0ECC00"/>
                </a:solidFill>
                <a:latin typeface="Consolas" panose="020B0609020204030204" pitchFamily="49" charset="0"/>
                <a:ea typeface="ＭＳ Ｐゴシック" pitchFamily="80" charset="-128"/>
                <a:cs typeface="Consolas" panose="020B0609020204030204" pitchFamily="49" charset="0"/>
              </a:rPr>
              <a:t>=&gt; pass</a:t>
            </a:r>
            <a:br>
              <a:rPr lang="en-US" sz="2000" dirty="0">
                <a:solidFill>
                  <a:srgbClr val="0ECC00"/>
                </a:solidFill>
                <a:latin typeface="Consolas" panose="020B0609020204030204" pitchFamily="49" charset="0"/>
                <a:ea typeface="ＭＳ Ｐゴシック" pitchFamily="80" charset="-128"/>
                <a:cs typeface="Consolas" panose="020B0609020204030204" pitchFamily="49" charset="0"/>
              </a:rPr>
            </a:br>
            <a:r>
              <a:rPr lang="en-US" sz="2000" dirty="0">
                <a:solidFill>
                  <a:srgbClr val="7F007F"/>
                </a:solidFill>
                <a:latin typeface="Consolas" panose="020B0609020204030204" pitchFamily="49" charset="0"/>
                <a:cs typeface="Consolas" panose="020B0609020204030204" pitchFamily="49" charset="0"/>
              </a:rPr>
              <a:t>assert</a:t>
            </a:r>
            <a:r>
              <a:rPr lang="en-US" sz="2000" dirty="0">
                <a:solidFill>
                  <a:srgbClr val="000000"/>
                </a:solidFill>
                <a:latin typeface="Consolas" panose="020B0609020204030204" pitchFamily="49" charset="0"/>
                <a:cs typeface="Consolas" panose="020B0609020204030204" pitchFamily="49" charset="0"/>
              </a:rPr>
              <a:t> </a:t>
            </a:r>
            <a:r>
              <a:rPr lang="en-US" sz="2000" dirty="0">
                <a:solidFill>
                  <a:srgbClr val="8B2252"/>
                </a:solidFill>
                <a:latin typeface="Consolas" panose="020B0609020204030204" pitchFamily="49" charset="0"/>
                <a:cs typeface="Consolas" panose="020B0609020204030204" pitchFamily="49" charset="0"/>
              </a:rPr>
              <a:t>'a'</a:t>
            </a:r>
            <a:r>
              <a:rPr lang="en-US" sz="2000" dirty="0">
                <a:solidFill>
                  <a:srgbClr val="000000"/>
                </a:solidFill>
                <a:latin typeface="Consolas" panose="020B0609020204030204" pitchFamily="49" charset="0"/>
                <a:cs typeface="Consolas" panose="020B0609020204030204" pitchFamily="49" charset="0"/>
              </a:rPr>
              <a:t> + </a:t>
            </a:r>
            <a:r>
              <a:rPr lang="en-US" sz="2000" dirty="0">
                <a:solidFill>
                  <a:srgbClr val="8B2252"/>
                </a:solidFill>
                <a:latin typeface="Consolas" panose="020B0609020204030204" pitchFamily="49" charset="0"/>
                <a:cs typeface="Consolas" panose="020B0609020204030204" pitchFamily="49" charset="0"/>
              </a:rPr>
              <a:t>'b'</a:t>
            </a:r>
            <a:r>
              <a:rPr lang="en-US" sz="2000" dirty="0">
                <a:solidFill>
                  <a:srgbClr val="000000"/>
                </a:solidFill>
                <a:latin typeface="Consolas" panose="020B0609020204030204" pitchFamily="49" charset="0"/>
                <a:cs typeface="Consolas" panose="020B0609020204030204" pitchFamily="49" charset="0"/>
              </a:rPr>
              <a:t> != </a:t>
            </a:r>
            <a:r>
              <a:rPr lang="en-US" sz="2000" dirty="0">
                <a:solidFill>
                  <a:srgbClr val="8B2252"/>
                </a:solidFill>
                <a:latin typeface="Consolas" panose="020B0609020204030204" pitchFamily="49" charset="0"/>
                <a:cs typeface="Consolas" panose="020B0609020204030204" pitchFamily="49" charset="0"/>
              </a:rPr>
              <a:t>'ab' </a:t>
            </a:r>
            <a:r>
              <a:rPr lang="en-US" sz="1800" dirty="0">
                <a:solidFill>
                  <a:srgbClr val="000000"/>
                </a:solidFill>
                <a:latin typeface="Consolas" panose="020B0609020204030204" pitchFamily="49" charset="0"/>
                <a:cs typeface="Consolas" panose="020B0609020204030204" pitchFamily="49" charset="0"/>
              </a:rPr>
              <a:t>	</a:t>
            </a:r>
            <a:r>
              <a:rPr lang="en-US" sz="2000" dirty="0">
                <a:solidFill>
                  <a:srgbClr val="FF0000"/>
                </a:solidFill>
                <a:latin typeface="Consolas" panose="020B0609020204030204" pitchFamily="49" charset="0"/>
                <a:ea typeface="ＭＳ Ｐゴシック" pitchFamily="80" charset="-128"/>
                <a:cs typeface="Consolas" panose="020B0609020204030204" pitchFamily="49" charset="0"/>
              </a:rPr>
              <a:t>=&gt; fail</a:t>
            </a:r>
            <a:endParaRPr lang="en-US" sz="2000" dirty="0">
              <a:solidFill>
                <a:srgbClr val="000000"/>
              </a:solidFill>
              <a:latin typeface="Consolas" panose="020B0609020204030204" pitchFamily="49" charset="0"/>
              <a:cs typeface="Consolas" panose="020B0609020204030204" pitchFamily="49" charset="0"/>
            </a:endParaRPr>
          </a:p>
          <a:p>
            <a:pPr marL="273044" indent="-273044">
              <a:lnSpc>
                <a:spcPct val="120000"/>
              </a:lnSpc>
              <a:tabLst>
                <a:tab pos="3857529" algn="l"/>
              </a:tabLst>
            </a:pPr>
            <a:r>
              <a:rPr lang="en-US" dirty="0">
                <a:latin typeface="Consolas" panose="020B0609020204030204" pitchFamily="49" charset="0"/>
                <a:ea typeface="ＭＳ Ｐゴシック" pitchFamily="80" charset="-128"/>
                <a:cs typeface="Consolas" panose="020B0609020204030204" pitchFamily="49" charset="0"/>
              </a:rPr>
              <a:t>assert</a:t>
            </a:r>
            <a:r>
              <a:rPr lang="en-US" dirty="0">
                <a:latin typeface="Courier New"/>
                <a:ea typeface="ＭＳ Ｐゴシック" pitchFamily="80" charset="-128"/>
                <a:cs typeface="Courier New"/>
              </a:rPr>
              <a:t> </a:t>
            </a:r>
            <a:r>
              <a:rPr lang="en-US" dirty="0">
                <a:ea typeface="ＭＳ Ｐゴシック" pitchFamily="80" charset="-128"/>
                <a:cs typeface="Courier New" pitchFamily="49" charset="0"/>
              </a:rPr>
              <a:t>can be used to compare all sorts of objects, and pytest will take care of producing an appropriate error message</a:t>
            </a:r>
          </a:p>
        </p:txBody>
      </p:sp>
      <p:sp>
        <p:nvSpPr>
          <p:cNvPr id="3" name="Date Placeholder 2"/>
          <p:cNvSpPr>
            <a:spLocks noGrp="1"/>
          </p:cNvSpPr>
          <p:nvPr>
            <p:ph type="dt" sz="half" idx="10"/>
          </p:nvPr>
        </p:nvSpPr>
        <p:spPr/>
        <p:txBody>
          <a:bodyPr/>
          <a:lstStyle/>
          <a:p>
            <a:r>
              <a:rPr lang="de-CH"/>
              <a:t>August 2023, CC BY-SA 4.0</a:t>
            </a:r>
            <a:endParaRPr lang="en-US"/>
          </a:p>
        </p:txBody>
      </p:sp>
      <p:sp>
        <p:nvSpPr>
          <p:cNvPr id="5" name="Footer Placeholder 4"/>
          <p:cNvSpPr>
            <a:spLocks noGrp="1"/>
          </p:cNvSpPr>
          <p:nvPr>
            <p:ph type="ftr" sz="quarter" idx="11"/>
          </p:nvPr>
        </p:nvSpPr>
        <p:spPr/>
        <p:txBody>
          <a:bodyPr/>
          <a:lstStyle/>
          <a:p>
            <a:r>
              <a:rPr lang="en-US"/>
              <a:t>Testing scientific code, v16.0</a:t>
            </a:r>
          </a:p>
        </p:txBody>
      </p:sp>
      <p:sp>
        <p:nvSpPr>
          <p:cNvPr id="2" name="Slide Number Placeholder 1">
            <a:extLst>
              <a:ext uri="{FF2B5EF4-FFF2-40B4-BE49-F238E27FC236}">
                <a16:creationId xmlns:a16="http://schemas.microsoft.com/office/drawing/2014/main" id="{D5163B8E-9096-DFD1-79A7-3481A7C7C5C5}"/>
              </a:ext>
            </a:extLst>
          </p:cNvPr>
          <p:cNvSpPr>
            <a:spLocks noGrp="1"/>
          </p:cNvSpPr>
          <p:nvPr>
            <p:ph type="sldNum" sz="quarter" idx="12"/>
          </p:nvPr>
        </p:nvSpPr>
        <p:spPr/>
        <p:txBody>
          <a:bodyPr/>
          <a:lstStyle/>
          <a:p>
            <a:fld id="{EF79ADEA-B933-47CC-A4E9-04E6298B917C}" type="slidenum">
              <a:rPr lang="en-US" smtClean="0"/>
              <a:pPr/>
              <a:t>20</a:t>
            </a:fld>
            <a:endParaRPr lang="en-US"/>
          </a:p>
        </p:txBody>
      </p:sp>
    </p:spTree>
    <p:extLst>
      <p:ext uri="{BB962C8B-B14F-4D97-AF65-F5344CB8AC3E}">
        <p14:creationId xmlns:p14="http://schemas.microsoft.com/office/powerpoint/2010/main" val="1741829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Hands-on! Possibly your first test</a:t>
            </a:r>
          </a:p>
        </p:txBody>
      </p:sp>
      <p:sp>
        <p:nvSpPr>
          <p:cNvPr id="2" name="Content Placeholder 1"/>
          <p:cNvSpPr>
            <a:spLocks noGrp="1"/>
          </p:cNvSpPr>
          <p:nvPr>
            <p:ph idx="1"/>
          </p:nvPr>
        </p:nvSpPr>
        <p:spPr/>
        <p:txBody>
          <a:bodyPr>
            <a:normAutofit/>
          </a:bodyPr>
          <a:lstStyle/>
          <a:p>
            <a:r>
              <a:rPr lang="en-US" dirty="0"/>
              <a:t>Inside </a:t>
            </a:r>
            <a:r>
              <a:rPr lang="en-US" dirty="0" err="1">
                <a:latin typeface="Consolas" panose="020B0609020204030204" pitchFamily="49" charset="0"/>
                <a:cs typeface="Consolas" panose="020B0609020204030204" pitchFamily="49" charset="0"/>
              </a:rPr>
              <a:t>test_first.py</a:t>
            </a:r>
            <a:r>
              <a:rPr lang="en-US" dirty="0"/>
              <a:t>, test that </a:t>
            </a:r>
            <a:r>
              <a:rPr lang="en-US" dirty="0">
                <a:latin typeface="Consolas" panose="020B0609020204030204" pitchFamily="49" charset="0"/>
                <a:cs typeface="Consolas" panose="020B0609020204030204" pitchFamily="49" charset="0"/>
              </a:rPr>
              <a:t>first([1]) </a:t>
            </a:r>
            <a:r>
              <a:rPr lang="en-US" dirty="0"/>
              <a:t>returns what you would expect</a:t>
            </a:r>
          </a:p>
          <a:p>
            <a:endParaRPr lang="en-US" dirty="0"/>
          </a:p>
          <a:p>
            <a:r>
              <a:rPr lang="en-US" dirty="0"/>
              <a:t>Try to change the expected result in the test to </a:t>
            </a:r>
            <a:r>
              <a:rPr lang="en-US" dirty="0">
                <a:latin typeface="Consolas" panose="020B0609020204030204" pitchFamily="49" charset="0"/>
                <a:cs typeface="Consolas" panose="020B0609020204030204" pitchFamily="49" charset="0"/>
              </a:rPr>
              <a:t>[2]</a:t>
            </a:r>
            <a:r>
              <a:rPr lang="en-US" dirty="0"/>
              <a:t> (or anything you want) and watch the test break. Look at the error message and make sure you understand what’s going on</a:t>
            </a:r>
          </a:p>
        </p:txBody>
      </p:sp>
      <p:sp>
        <p:nvSpPr>
          <p:cNvPr id="3" name="Date Placeholder 2"/>
          <p:cNvSpPr>
            <a:spLocks noGrp="1"/>
          </p:cNvSpPr>
          <p:nvPr>
            <p:ph type="dt" sz="half" idx="10"/>
          </p:nvPr>
        </p:nvSpPr>
        <p:spPr/>
        <p:txBody>
          <a:bodyPr/>
          <a:lstStyle/>
          <a:p>
            <a:r>
              <a:rPr lang="de-CH"/>
              <a:t>August 2023, CC BY-SA 4.0</a:t>
            </a:r>
            <a:endParaRPr lang="en-US"/>
          </a:p>
        </p:txBody>
      </p:sp>
      <p:sp>
        <p:nvSpPr>
          <p:cNvPr id="5" name="Footer Placeholder 4"/>
          <p:cNvSpPr>
            <a:spLocks noGrp="1"/>
          </p:cNvSpPr>
          <p:nvPr>
            <p:ph type="ftr" sz="quarter" idx="11"/>
          </p:nvPr>
        </p:nvSpPr>
        <p:spPr/>
        <p:txBody>
          <a:bodyPr/>
          <a:lstStyle/>
          <a:p>
            <a:r>
              <a:rPr lang="en-US"/>
              <a:t>Testing scientific code, v16.0</a:t>
            </a:r>
          </a:p>
        </p:txBody>
      </p:sp>
      <p:sp>
        <p:nvSpPr>
          <p:cNvPr id="6" name="Slide Number Placeholder 5">
            <a:extLst>
              <a:ext uri="{FF2B5EF4-FFF2-40B4-BE49-F238E27FC236}">
                <a16:creationId xmlns:a16="http://schemas.microsoft.com/office/drawing/2014/main" id="{01CEF3A8-4623-3084-4DEB-E09B74543711}"/>
              </a:ext>
            </a:extLst>
          </p:cNvPr>
          <p:cNvSpPr>
            <a:spLocks noGrp="1"/>
          </p:cNvSpPr>
          <p:nvPr>
            <p:ph type="sldNum" sz="quarter" idx="12"/>
          </p:nvPr>
        </p:nvSpPr>
        <p:spPr/>
        <p:txBody>
          <a:bodyPr/>
          <a:lstStyle/>
          <a:p>
            <a:fld id="{EF79ADEA-B933-47CC-A4E9-04E6298B917C}" type="slidenum">
              <a:rPr lang="en-US" smtClean="0"/>
              <a:pPr/>
              <a:t>21</a:t>
            </a:fld>
            <a:endParaRPr 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Hands-on!</a:t>
            </a:r>
          </a:p>
        </p:txBody>
      </p:sp>
      <p:sp>
        <p:nvSpPr>
          <p:cNvPr id="3" name="Content Placeholder 2"/>
          <p:cNvSpPr>
            <a:spLocks noGrp="1"/>
          </p:cNvSpPr>
          <p:nvPr>
            <p:ph idx="1"/>
          </p:nvPr>
        </p:nvSpPr>
        <p:spPr/>
        <p:txBody>
          <a:bodyPr/>
          <a:lstStyle/>
          <a:p>
            <a:r>
              <a:rPr lang="en-US" dirty="0"/>
              <a:t>Create a new file, </a:t>
            </a:r>
            <a:r>
              <a:rPr lang="en-US" dirty="0" err="1">
                <a:solidFill>
                  <a:prstClr val="black"/>
                </a:solidFill>
                <a:latin typeface="Consolas" panose="020B0609020204030204" pitchFamily="49" charset="0"/>
                <a:cs typeface="Consolas" panose="020B0609020204030204" pitchFamily="49" charset="0"/>
              </a:rPr>
              <a:t>test_plus.py</a:t>
            </a:r>
            <a:r>
              <a:rPr lang="en-US" dirty="0"/>
              <a:t>: </a:t>
            </a:r>
            <a:br>
              <a:rPr lang="en-US" dirty="0"/>
            </a:br>
            <a:r>
              <a:rPr lang="en-US" dirty="0"/>
              <a:t>test that 1+2 is 3</a:t>
            </a:r>
          </a:p>
          <a:p>
            <a:r>
              <a:rPr lang="en-US" dirty="0"/>
              <a:t>Execute the tests</a:t>
            </a:r>
            <a:br>
              <a:rPr lang="en-US" dirty="0"/>
            </a:br>
            <a:endParaRPr lang="en-US" dirty="0"/>
          </a:p>
        </p:txBody>
      </p:sp>
      <p:sp>
        <p:nvSpPr>
          <p:cNvPr id="6" name="Date Placeholder 5"/>
          <p:cNvSpPr>
            <a:spLocks noGrp="1"/>
          </p:cNvSpPr>
          <p:nvPr>
            <p:ph type="dt" sz="half" idx="10"/>
          </p:nvPr>
        </p:nvSpPr>
        <p:spPr/>
        <p:txBody>
          <a:bodyPr/>
          <a:lstStyle/>
          <a:p>
            <a:r>
              <a:rPr lang="de-CH"/>
              <a:t>August 2023, CC BY-SA 4.0</a:t>
            </a:r>
            <a:endParaRPr lang="en-US"/>
          </a:p>
        </p:txBody>
      </p:sp>
      <p:sp>
        <p:nvSpPr>
          <p:cNvPr id="7" name="Footer Placeholder 6"/>
          <p:cNvSpPr>
            <a:spLocks noGrp="1"/>
          </p:cNvSpPr>
          <p:nvPr>
            <p:ph type="ftr" sz="quarter" idx="11"/>
          </p:nvPr>
        </p:nvSpPr>
        <p:spPr/>
        <p:txBody>
          <a:bodyPr/>
          <a:lstStyle/>
          <a:p>
            <a:r>
              <a:rPr lang="en-US"/>
              <a:t>Testing scientific code, v16.0</a:t>
            </a:r>
          </a:p>
        </p:txBody>
      </p:sp>
      <p:sp>
        <p:nvSpPr>
          <p:cNvPr id="4" name="Slide Number Placeholder 3">
            <a:extLst>
              <a:ext uri="{FF2B5EF4-FFF2-40B4-BE49-F238E27FC236}">
                <a16:creationId xmlns:a16="http://schemas.microsoft.com/office/drawing/2014/main" id="{CFACFD83-C361-2288-D141-D064FA3E028E}"/>
              </a:ext>
            </a:extLst>
          </p:cNvPr>
          <p:cNvSpPr>
            <a:spLocks noGrp="1"/>
          </p:cNvSpPr>
          <p:nvPr>
            <p:ph type="sldNum" sz="quarter" idx="12"/>
          </p:nvPr>
        </p:nvSpPr>
        <p:spPr/>
        <p:txBody>
          <a:bodyPr/>
          <a:lstStyle/>
          <a:p>
            <a:fld id="{EF79ADEA-B933-47CC-A4E9-04E6298B917C}" type="slidenum">
              <a:rPr lang="en-US" smtClean="0"/>
              <a:pPr/>
              <a:t>22</a:t>
            </a:fld>
            <a:endParaRPr lang="en-US"/>
          </a:p>
        </p:txBody>
      </p:sp>
    </p:spTree>
    <p:extLst>
      <p:ext uri="{BB962C8B-B14F-4D97-AF65-F5344CB8AC3E}">
        <p14:creationId xmlns:p14="http://schemas.microsoft.com/office/powerpoint/2010/main" val="32779341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Hands-on!</a:t>
            </a:r>
          </a:p>
        </p:txBody>
      </p:sp>
      <p:sp>
        <p:nvSpPr>
          <p:cNvPr id="3" name="Content Placeholder 2"/>
          <p:cNvSpPr>
            <a:spLocks noGrp="1"/>
          </p:cNvSpPr>
          <p:nvPr>
            <p:ph idx="1"/>
          </p:nvPr>
        </p:nvSpPr>
        <p:spPr/>
        <p:txBody>
          <a:bodyPr/>
          <a:lstStyle/>
          <a:p>
            <a:r>
              <a:rPr lang="en-US" dirty="0"/>
              <a:t>Create a new file, </a:t>
            </a:r>
            <a:r>
              <a:rPr lang="en-US" dirty="0" err="1">
                <a:solidFill>
                  <a:prstClr val="black"/>
                </a:solidFill>
                <a:latin typeface="Consolas" panose="020B0609020204030204" pitchFamily="49" charset="0"/>
                <a:cs typeface="Consolas" panose="020B0609020204030204" pitchFamily="49" charset="0"/>
              </a:rPr>
              <a:t>test_plus.py</a:t>
            </a:r>
            <a:r>
              <a:rPr lang="en-US" dirty="0"/>
              <a:t>: </a:t>
            </a:r>
            <a:br>
              <a:rPr lang="en-US" dirty="0"/>
            </a:br>
            <a:r>
              <a:rPr lang="en-US" dirty="0"/>
              <a:t>test that 1+2 is 3</a:t>
            </a:r>
          </a:p>
          <a:p>
            <a:r>
              <a:rPr lang="en-US" dirty="0"/>
              <a:t>Execute the tests</a:t>
            </a:r>
            <a:br>
              <a:rPr lang="en-US" dirty="0"/>
            </a:br>
            <a:endParaRPr lang="en-US" dirty="0"/>
          </a:p>
          <a:p>
            <a:r>
              <a:rPr lang="en-US" dirty="0"/>
              <a:t>Then write a new test and check that 1.1 + 2.2 is 3.3</a:t>
            </a:r>
          </a:p>
          <a:p>
            <a:r>
              <a:rPr lang="en-US" dirty="0"/>
              <a:t>Execute the tests</a:t>
            </a:r>
          </a:p>
          <a:p>
            <a:endParaRPr lang="en-US" dirty="0"/>
          </a:p>
        </p:txBody>
      </p:sp>
      <p:sp>
        <p:nvSpPr>
          <p:cNvPr id="6" name="Date Placeholder 5"/>
          <p:cNvSpPr>
            <a:spLocks noGrp="1"/>
          </p:cNvSpPr>
          <p:nvPr>
            <p:ph type="dt" sz="half" idx="10"/>
          </p:nvPr>
        </p:nvSpPr>
        <p:spPr/>
        <p:txBody>
          <a:bodyPr/>
          <a:lstStyle/>
          <a:p>
            <a:r>
              <a:rPr lang="de-CH"/>
              <a:t>August 2023, CC BY-SA 4.0</a:t>
            </a:r>
            <a:endParaRPr lang="en-US"/>
          </a:p>
        </p:txBody>
      </p:sp>
      <p:sp>
        <p:nvSpPr>
          <p:cNvPr id="7" name="Footer Placeholder 6"/>
          <p:cNvSpPr>
            <a:spLocks noGrp="1"/>
          </p:cNvSpPr>
          <p:nvPr>
            <p:ph type="ftr" sz="quarter" idx="11"/>
          </p:nvPr>
        </p:nvSpPr>
        <p:spPr/>
        <p:txBody>
          <a:bodyPr/>
          <a:lstStyle/>
          <a:p>
            <a:r>
              <a:rPr lang="en-US"/>
              <a:t>Testing scientific code, v16.0</a:t>
            </a:r>
          </a:p>
        </p:txBody>
      </p:sp>
      <p:sp>
        <p:nvSpPr>
          <p:cNvPr id="4" name="Slide Number Placeholder 3">
            <a:extLst>
              <a:ext uri="{FF2B5EF4-FFF2-40B4-BE49-F238E27FC236}">
                <a16:creationId xmlns:a16="http://schemas.microsoft.com/office/drawing/2014/main" id="{CFACFD83-C361-2288-D141-D064FA3E028E}"/>
              </a:ext>
            </a:extLst>
          </p:cNvPr>
          <p:cNvSpPr>
            <a:spLocks noGrp="1"/>
          </p:cNvSpPr>
          <p:nvPr>
            <p:ph type="sldNum" sz="quarter" idx="12"/>
          </p:nvPr>
        </p:nvSpPr>
        <p:spPr/>
        <p:txBody>
          <a:bodyPr/>
          <a:lstStyle/>
          <a:p>
            <a:fld id="{EF79ADEA-B933-47CC-A4E9-04E6298B917C}" type="slidenum">
              <a:rPr lang="en-US" smtClean="0"/>
              <a:pPr/>
              <a:t>23</a:t>
            </a:fld>
            <a:endParaRPr lang="en-US"/>
          </a:p>
        </p:txBody>
      </p:sp>
    </p:spTree>
    <p:extLst>
      <p:ext uri="{BB962C8B-B14F-4D97-AF65-F5344CB8AC3E}">
        <p14:creationId xmlns:p14="http://schemas.microsoft.com/office/powerpoint/2010/main" val="2090357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normAutofit/>
          </a:bodyPr>
          <a:lstStyle/>
          <a:p>
            <a:r>
              <a:rPr lang="en-US">
                <a:cs typeface="Courier New" pitchFamily="49" charset="0"/>
              </a:rPr>
              <a:t>Floating point equality</a:t>
            </a:r>
          </a:p>
        </p:txBody>
      </p:sp>
      <p:sp>
        <p:nvSpPr>
          <p:cNvPr id="4" name="Content Placeholder 3"/>
          <p:cNvSpPr>
            <a:spLocks noGrp="1"/>
          </p:cNvSpPr>
          <p:nvPr>
            <p:ph idx="1"/>
          </p:nvPr>
        </p:nvSpPr>
        <p:spPr/>
        <p:txBody>
          <a:bodyPr>
            <a:normAutofit/>
          </a:bodyPr>
          <a:lstStyle/>
          <a:p>
            <a:pPr>
              <a:tabLst>
                <a:tab pos="6548275" algn="l"/>
              </a:tabLst>
            </a:pPr>
            <a:r>
              <a:rPr lang="en-US" dirty="0">
                <a:ea typeface="ＭＳ Ｐゴシック" pitchFamily="80" charset="-128"/>
                <a:cs typeface="Courier New" pitchFamily="49" charset="0"/>
              </a:rPr>
              <a:t>Real numbers are represented approximately as “floating point” numbers.  When developing numerical code, we have to allow for approximation errors.</a:t>
            </a:r>
          </a:p>
          <a:p>
            <a:pPr>
              <a:tabLst>
                <a:tab pos="6814968" algn="l"/>
              </a:tabLst>
            </a:pPr>
            <a:r>
              <a:rPr lang="en-US" dirty="0">
                <a:ea typeface="ＭＳ Ｐゴシック" pitchFamily="80" charset="-128"/>
                <a:cs typeface="Courier New" pitchFamily="49" charset="0"/>
              </a:rPr>
              <a:t>Check that two numbers are approximately equal:</a:t>
            </a:r>
            <a:br>
              <a:rPr lang="en-US" sz="2595" dirty="0">
                <a:ea typeface="ＭＳ Ｐゴシック" pitchFamily="80" charset="-128"/>
                <a:cs typeface="Courier New" pitchFamily="49" charset="0"/>
              </a:rPr>
            </a:br>
            <a:r>
              <a:rPr lang="en-US" sz="2000" noProof="1">
                <a:solidFill>
                  <a:srgbClr val="7F007F"/>
                </a:solidFill>
                <a:latin typeface="Consolas" panose="020B0609020204030204" pitchFamily="49" charset="0"/>
                <a:cs typeface="Consolas" panose="020B0609020204030204" pitchFamily="49" charset="0"/>
              </a:rPr>
              <a:t>from</a:t>
            </a:r>
            <a:r>
              <a:rPr lang="en-US" sz="2000" noProof="1">
                <a:solidFill>
                  <a:srgbClr val="000000"/>
                </a:solidFill>
                <a:latin typeface="Consolas" panose="020B0609020204030204" pitchFamily="49" charset="0"/>
                <a:cs typeface="Consolas" panose="020B0609020204030204" pitchFamily="49" charset="0"/>
              </a:rPr>
              <a:t> math </a:t>
            </a:r>
            <a:r>
              <a:rPr lang="en-US" sz="2000" noProof="1">
                <a:solidFill>
                  <a:srgbClr val="7F007F"/>
                </a:solidFill>
                <a:latin typeface="Consolas" panose="020B0609020204030204" pitchFamily="49" charset="0"/>
                <a:cs typeface="Consolas" panose="020B0609020204030204" pitchFamily="49" charset="0"/>
              </a:rPr>
              <a:t>import</a:t>
            </a:r>
            <a:r>
              <a:rPr lang="en-US" sz="2000" noProof="1">
                <a:solidFill>
                  <a:srgbClr val="000000"/>
                </a:solidFill>
                <a:latin typeface="Consolas" panose="020B0609020204030204" pitchFamily="49" charset="0"/>
                <a:cs typeface="Consolas" panose="020B0609020204030204" pitchFamily="49" charset="0"/>
              </a:rPr>
              <a:t> isclose</a:t>
            </a:r>
            <a:br>
              <a:rPr lang="en-US" sz="2000" noProof="1">
                <a:solidFill>
                  <a:srgbClr val="000000"/>
                </a:solidFill>
                <a:latin typeface="Consolas" panose="020B0609020204030204" pitchFamily="49" charset="0"/>
                <a:cs typeface="Consolas" panose="020B0609020204030204" pitchFamily="49" charset="0"/>
              </a:rPr>
            </a:br>
            <a:r>
              <a:rPr lang="en-US" sz="2000" noProof="1">
                <a:solidFill>
                  <a:srgbClr val="7F007F"/>
                </a:solidFill>
                <a:latin typeface="Consolas" panose="020B0609020204030204" pitchFamily="49" charset="0"/>
                <a:cs typeface="Consolas" panose="020B0609020204030204" pitchFamily="49" charset="0"/>
              </a:rPr>
              <a:t>def</a:t>
            </a:r>
            <a:r>
              <a:rPr lang="en-US" sz="2000" noProof="1">
                <a:solidFill>
                  <a:srgbClr val="000000"/>
                </a:solidFill>
                <a:latin typeface="Consolas" panose="020B0609020204030204" pitchFamily="49" charset="0"/>
                <a:cs typeface="Consolas" panose="020B0609020204030204" pitchFamily="49" charset="0"/>
              </a:rPr>
              <a:t> </a:t>
            </a:r>
            <a:r>
              <a:rPr lang="en-US" sz="2000" noProof="1">
                <a:solidFill>
                  <a:srgbClr val="0000FF"/>
                </a:solidFill>
                <a:latin typeface="Consolas" panose="020B0609020204030204" pitchFamily="49" charset="0"/>
                <a:cs typeface="Consolas" panose="020B0609020204030204" pitchFamily="49" charset="0"/>
              </a:rPr>
              <a:t>test_floating_point_math</a:t>
            </a:r>
            <a:r>
              <a:rPr lang="en-US" sz="2000" noProof="1">
                <a:solidFill>
                  <a:srgbClr val="000000"/>
                </a:solidFill>
                <a:latin typeface="Consolas" panose="020B0609020204030204" pitchFamily="49" charset="0"/>
                <a:cs typeface="Consolas" panose="020B0609020204030204" pitchFamily="49" charset="0"/>
              </a:rPr>
              <a:t>():</a:t>
            </a:r>
            <a:br>
              <a:rPr lang="en-US" sz="2000" noProof="1">
                <a:solidFill>
                  <a:srgbClr val="000000"/>
                </a:solidFill>
                <a:latin typeface="Consolas" panose="020B0609020204030204" pitchFamily="49" charset="0"/>
                <a:cs typeface="Consolas" panose="020B0609020204030204" pitchFamily="49" charset="0"/>
              </a:rPr>
            </a:br>
            <a:r>
              <a:rPr lang="en-US" sz="2000" noProof="1">
                <a:solidFill>
                  <a:srgbClr val="000000"/>
                </a:solidFill>
                <a:latin typeface="Consolas" panose="020B0609020204030204" pitchFamily="49" charset="0"/>
                <a:cs typeface="Consolas" panose="020B0609020204030204" pitchFamily="49" charset="0"/>
              </a:rPr>
              <a:t>    </a:t>
            </a:r>
            <a:r>
              <a:rPr lang="en-US" sz="2000" noProof="1">
                <a:solidFill>
                  <a:srgbClr val="7F007F"/>
                </a:solidFill>
                <a:latin typeface="Consolas" panose="020B0609020204030204" pitchFamily="49" charset="0"/>
                <a:cs typeface="Consolas" panose="020B0609020204030204" pitchFamily="49" charset="0"/>
              </a:rPr>
              <a:t>assert</a:t>
            </a:r>
            <a:r>
              <a:rPr lang="en-US" sz="2000" noProof="1">
                <a:solidFill>
                  <a:srgbClr val="000000"/>
                </a:solidFill>
                <a:latin typeface="Consolas" panose="020B0609020204030204" pitchFamily="49" charset="0"/>
                <a:cs typeface="Consolas" panose="020B0609020204030204" pitchFamily="49" charset="0"/>
              </a:rPr>
              <a:t> isclose(1.1 + 2.2, 3.3)	</a:t>
            </a:r>
            <a:r>
              <a:rPr lang="en-US" sz="2000" noProof="1">
                <a:solidFill>
                  <a:srgbClr val="0ECC00"/>
                </a:solidFill>
                <a:latin typeface="Consolas" panose="020B0609020204030204" pitchFamily="49" charset="0"/>
                <a:ea typeface="ＭＳ Ｐゴシック" pitchFamily="80" charset="-128"/>
                <a:cs typeface="Consolas" panose="020B0609020204030204" pitchFamily="49" charset="0"/>
              </a:rPr>
              <a:t>=&gt; pass</a:t>
            </a:r>
            <a:endParaRPr lang="en-US" sz="2000" noProof="1">
              <a:solidFill>
                <a:srgbClr val="000000"/>
              </a:solidFill>
              <a:latin typeface="Consolas" panose="020B0609020204030204" pitchFamily="49" charset="0"/>
              <a:cs typeface="Consolas" panose="020B0609020204030204" pitchFamily="49" charset="0"/>
            </a:endParaRPr>
          </a:p>
          <a:p>
            <a:pPr>
              <a:tabLst>
                <a:tab pos="6814968" algn="l"/>
              </a:tabLst>
            </a:pPr>
            <a:r>
              <a:rPr lang="en-US" dirty="0" err="1">
                <a:latin typeface="Consolas" panose="020B0609020204030204" pitchFamily="49" charset="0"/>
                <a:ea typeface="ＭＳ Ｐゴシック" pitchFamily="80" charset="-128"/>
                <a:cs typeface="Consolas" panose="020B0609020204030204" pitchFamily="49" charset="0"/>
              </a:rPr>
              <a:t>abs_tol</a:t>
            </a:r>
            <a:r>
              <a:rPr lang="en-US" dirty="0">
                <a:latin typeface="Consolas" panose="020B0609020204030204" pitchFamily="49" charset="0"/>
                <a:ea typeface="ＭＳ Ｐゴシック" pitchFamily="80" charset="-128"/>
                <a:cs typeface="Consolas" panose="020B0609020204030204" pitchFamily="49" charset="0"/>
              </a:rPr>
              <a:t> </a:t>
            </a:r>
            <a:r>
              <a:rPr lang="en-US" dirty="0">
                <a:ea typeface="ＭＳ Ｐゴシック" pitchFamily="80" charset="-128"/>
                <a:cs typeface="Courier New" pitchFamily="49" charset="0"/>
              </a:rPr>
              <a:t>controls the absolute tolerance:</a:t>
            </a:r>
            <a:br>
              <a:rPr lang="en-US" sz="2595" dirty="0">
                <a:ea typeface="ＭＳ Ｐゴシック" pitchFamily="80" charset="-128"/>
                <a:cs typeface="Courier New" pitchFamily="49" charset="0"/>
              </a:rPr>
            </a:br>
            <a:r>
              <a:rPr lang="en-US" sz="2000" dirty="0">
                <a:solidFill>
                  <a:srgbClr val="7F007F"/>
                </a:solidFill>
                <a:latin typeface="Consolas" panose="020B0609020204030204" pitchFamily="49" charset="0"/>
                <a:cs typeface="Consolas" panose="020B0609020204030204" pitchFamily="49" charset="0"/>
              </a:rPr>
              <a:t>assert</a:t>
            </a:r>
            <a:r>
              <a:rPr lang="en-US" sz="2000" dirty="0">
                <a:solidFill>
                  <a:srgbClr val="000000"/>
                </a:solidFill>
                <a:latin typeface="Consolas" panose="020B0609020204030204" pitchFamily="49" charset="0"/>
                <a:cs typeface="Consolas" panose="020B0609020204030204" pitchFamily="49" charset="0"/>
              </a:rPr>
              <a:t> isclose(1.121, 1.2, </a:t>
            </a:r>
            <a:r>
              <a:rPr lang="en-US" sz="2000" dirty="0" err="1">
                <a:solidFill>
                  <a:srgbClr val="000000"/>
                </a:solidFill>
                <a:latin typeface="Consolas" panose="020B0609020204030204" pitchFamily="49" charset="0"/>
                <a:cs typeface="Consolas" panose="020B0609020204030204" pitchFamily="49" charset="0"/>
              </a:rPr>
              <a:t>abs_tol</a:t>
            </a:r>
            <a:r>
              <a:rPr lang="en-US" sz="2000" dirty="0">
                <a:solidFill>
                  <a:srgbClr val="000000"/>
                </a:solidFill>
                <a:latin typeface="Consolas" panose="020B0609020204030204" pitchFamily="49" charset="0"/>
                <a:cs typeface="Consolas" panose="020B0609020204030204" pitchFamily="49" charset="0"/>
              </a:rPr>
              <a:t>=0.1)</a:t>
            </a:r>
            <a:r>
              <a:rPr lang="en-US" sz="2000" dirty="0">
                <a:solidFill>
                  <a:srgbClr val="0ECC00"/>
                </a:solidFill>
                <a:latin typeface="Consolas" panose="020B0609020204030204" pitchFamily="49" charset="0"/>
                <a:ea typeface="ＭＳ Ｐゴシック" pitchFamily="80" charset="-128"/>
                <a:cs typeface="Consolas" panose="020B0609020204030204" pitchFamily="49" charset="0"/>
              </a:rPr>
              <a:t> 	=&gt; pass</a:t>
            </a:r>
            <a:br>
              <a:rPr lang="en-US" sz="2000" dirty="0">
                <a:solidFill>
                  <a:srgbClr val="000000"/>
                </a:solidFill>
                <a:latin typeface="Consolas" panose="020B0609020204030204" pitchFamily="49" charset="0"/>
                <a:cs typeface="Consolas" panose="020B0609020204030204" pitchFamily="49" charset="0"/>
              </a:rPr>
            </a:br>
            <a:r>
              <a:rPr lang="en-US" sz="2000" dirty="0">
                <a:solidFill>
                  <a:srgbClr val="7F007F"/>
                </a:solidFill>
                <a:latin typeface="Consolas" panose="020B0609020204030204" pitchFamily="49" charset="0"/>
                <a:cs typeface="Consolas" panose="020B0609020204030204" pitchFamily="49" charset="0"/>
              </a:rPr>
              <a:t>assert</a:t>
            </a:r>
            <a:r>
              <a:rPr lang="en-US" sz="2000" dirty="0">
                <a:solidFill>
                  <a:srgbClr val="000000"/>
                </a:solidFill>
                <a:latin typeface="Consolas" panose="020B0609020204030204" pitchFamily="49" charset="0"/>
                <a:cs typeface="Consolas" panose="020B0609020204030204" pitchFamily="49" charset="0"/>
              </a:rPr>
              <a:t> isclose(1.121, 1.2, </a:t>
            </a:r>
            <a:r>
              <a:rPr lang="en-US" sz="2000" dirty="0" err="1">
                <a:solidFill>
                  <a:srgbClr val="000000"/>
                </a:solidFill>
                <a:latin typeface="Consolas" panose="020B0609020204030204" pitchFamily="49" charset="0"/>
                <a:cs typeface="Consolas" panose="020B0609020204030204" pitchFamily="49" charset="0"/>
              </a:rPr>
              <a:t>abs_tol</a:t>
            </a:r>
            <a:r>
              <a:rPr lang="en-US" sz="2000" dirty="0">
                <a:solidFill>
                  <a:srgbClr val="000000"/>
                </a:solidFill>
                <a:latin typeface="Consolas" panose="020B0609020204030204" pitchFamily="49" charset="0"/>
                <a:cs typeface="Consolas" panose="020B0609020204030204" pitchFamily="49" charset="0"/>
              </a:rPr>
              <a:t>=0.01)	</a:t>
            </a:r>
            <a:r>
              <a:rPr lang="en-US" sz="2000" dirty="0">
                <a:solidFill>
                  <a:srgbClr val="FF0000"/>
                </a:solidFill>
                <a:latin typeface="Consolas" panose="020B0609020204030204" pitchFamily="49" charset="0"/>
                <a:ea typeface="ＭＳ Ｐゴシック" pitchFamily="80" charset="-128"/>
                <a:cs typeface="Consolas" panose="020B0609020204030204" pitchFamily="49" charset="0"/>
              </a:rPr>
              <a:t>=&gt; fail</a:t>
            </a:r>
            <a:endParaRPr lang="en-US" sz="2000" dirty="0">
              <a:solidFill>
                <a:srgbClr val="000000"/>
              </a:solidFill>
              <a:latin typeface="Consolas" panose="020B0609020204030204" pitchFamily="49" charset="0"/>
              <a:cs typeface="Consolas" panose="020B0609020204030204" pitchFamily="49" charset="0"/>
            </a:endParaRPr>
          </a:p>
          <a:p>
            <a:pPr>
              <a:tabLst>
                <a:tab pos="6814968" algn="l"/>
              </a:tabLst>
            </a:pPr>
            <a:r>
              <a:rPr lang="en-US" dirty="0">
                <a:latin typeface="Consolas" panose="020B0609020204030204" pitchFamily="49" charset="0"/>
                <a:ea typeface="ＭＳ Ｐゴシック" pitchFamily="80" charset="-128"/>
                <a:cs typeface="Consolas" panose="020B0609020204030204" pitchFamily="49" charset="0"/>
              </a:rPr>
              <a:t>rel_tol </a:t>
            </a:r>
            <a:r>
              <a:rPr lang="en-US" dirty="0">
                <a:ea typeface="ＭＳ Ｐゴシック" pitchFamily="80" charset="-128"/>
                <a:cs typeface="Courier New" pitchFamily="49" charset="0"/>
              </a:rPr>
              <a:t>controls the relative tolerance:</a:t>
            </a:r>
            <a:br>
              <a:rPr lang="en-US" sz="2595" dirty="0">
                <a:ea typeface="ＭＳ Ｐゴシック" pitchFamily="80" charset="-128"/>
                <a:cs typeface="Courier New" pitchFamily="49" charset="0"/>
              </a:rPr>
            </a:br>
            <a:r>
              <a:rPr lang="en-US" sz="2000" dirty="0">
                <a:solidFill>
                  <a:srgbClr val="7F007F"/>
                </a:solidFill>
                <a:latin typeface="Consolas" panose="020B0609020204030204" pitchFamily="49" charset="0"/>
                <a:cs typeface="Consolas" panose="020B0609020204030204" pitchFamily="49" charset="0"/>
              </a:rPr>
              <a:t>assert</a:t>
            </a:r>
            <a:r>
              <a:rPr lang="en-US" sz="2000" dirty="0">
                <a:solidFill>
                  <a:srgbClr val="000000"/>
                </a:solidFill>
                <a:latin typeface="Consolas" panose="020B0609020204030204" pitchFamily="49" charset="0"/>
                <a:cs typeface="Consolas" panose="020B0609020204030204" pitchFamily="49" charset="0"/>
              </a:rPr>
              <a:t> isclose(120.1, 121.4, </a:t>
            </a:r>
            <a:r>
              <a:rPr lang="en-US" sz="2000" dirty="0" err="1">
                <a:solidFill>
                  <a:srgbClr val="000000"/>
                </a:solidFill>
                <a:latin typeface="Consolas" panose="020B0609020204030204" pitchFamily="49" charset="0"/>
                <a:cs typeface="Consolas" panose="020B0609020204030204" pitchFamily="49" charset="0"/>
              </a:rPr>
              <a:t>rel_tol</a:t>
            </a:r>
            <a:r>
              <a:rPr lang="en-US" sz="2000" dirty="0">
                <a:solidFill>
                  <a:srgbClr val="000000"/>
                </a:solidFill>
                <a:latin typeface="Consolas" panose="020B0609020204030204" pitchFamily="49" charset="0"/>
                <a:cs typeface="Consolas" panose="020B0609020204030204" pitchFamily="49" charset="0"/>
              </a:rPr>
              <a:t>=0.1)</a:t>
            </a:r>
            <a:r>
              <a:rPr lang="en-US" sz="2000" dirty="0">
                <a:solidFill>
                  <a:srgbClr val="0ECC00"/>
                </a:solidFill>
                <a:latin typeface="Consolas" panose="020B0609020204030204" pitchFamily="49" charset="0"/>
                <a:ea typeface="ＭＳ Ｐゴシック" pitchFamily="80" charset="-128"/>
                <a:cs typeface="Consolas" panose="020B0609020204030204" pitchFamily="49" charset="0"/>
              </a:rPr>
              <a:t>	=&gt; pass</a:t>
            </a:r>
            <a:br>
              <a:rPr lang="en-US" sz="2000" dirty="0">
                <a:solidFill>
                  <a:srgbClr val="000000"/>
                </a:solidFill>
                <a:latin typeface="Consolas" panose="020B0609020204030204" pitchFamily="49" charset="0"/>
                <a:cs typeface="Consolas" panose="020B0609020204030204" pitchFamily="49" charset="0"/>
              </a:rPr>
            </a:br>
            <a:r>
              <a:rPr lang="en-US" sz="2000" dirty="0">
                <a:solidFill>
                  <a:srgbClr val="7F007F"/>
                </a:solidFill>
                <a:latin typeface="Consolas" panose="020B0609020204030204" pitchFamily="49" charset="0"/>
                <a:cs typeface="Consolas" panose="020B0609020204030204" pitchFamily="49" charset="0"/>
              </a:rPr>
              <a:t>assert</a:t>
            </a:r>
            <a:r>
              <a:rPr lang="en-US" sz="2000" dirty="0">
                <a:solidFill>
                  <a:srgbClr val="000000"/>
                </a:solidFill>
                <a:latin typeface="Consolas" panose="020B0609020204030204" pitchFamily="49" charset="0"/>
                <a:cs typeface="Consolas" panose="020B0609020204030204" pitchFamily="49" charset="0"/>
              </a:rPr>
              <a:t> isclose(120.4, 121.4, </a:t>
            </a:r>
            <a:r>
              <a:rPr lang="en-US" sz="2000" dirty="0" err="1">
                <a:solidFill>
                  <a:srgbClr val="000000"/>
                </a:solidFill>
                <a:latin typeface="Consolas" panose="020B0609020204030204" pitchFamily="49" charset="0"/>
                <a:cs typeface="Consolas" panose="020B0609020204030204" pitchFamily="49" charset="0"/>
              </a:rPr>
              <a:t>rel_tol</a:t>
            </a:r>
            <a:r>
              <a:rPr lang="en-US" sz="2000" dirty="0">
                <a:solidFill>
                  <a:srgbClr val="000000"/>
                </a:solidFill>
                <a:latin typeface="Consolas" panose="020B0609020204030204" pitchFamily="49" charset="0"/>
                <a:cs typeface="Consolas" panose="020B0609020204030204" pitchFamily="49" charset="0"/>
              </a:rPr>
              <a:t>=0.01)	</a:t>
            </a:r>
            <a:r>
              <a:rPr lang="en-US" sz="2000" dirty="0">
                <a:solidFill>
                  <a:srgbClr val="FF0000"/>
                </a:solidFill>
                <a:latin typeface="Consolas" panose="020B0609020204030204" pitchFamily="49" charset="0"/>
                <a:ea typeface="ＭＳ Ｐゴシック" pitchFamily="80" charset="-128"/>
                <a:cs typeface="Consolas" panose="020B0609020204030204" pitchFamily="49" charset="0"/>
              </a:rPr>
              <a:t>=&gt; fail</a:t>
            </a:r>
            <a:endParaRPr lang="en-US" sz="2000" dirty="0">
              <a:solidFill>
                <a:srgbClr val="000000"/>
              </a:solidFill>
              <a:latin typeface="Consolas" panose="020B0609020204030204" pitchFamily="49" charset="0"/>
              <a:cs typeface="Consolas" panose="020B0609020204030204" pitchFamily="49" charset="0"/>
            </a:endParaRPr>
          </a:p>
          <a:p>
            <a:pPr>
              <a:tabLst>
                <a:tab pos="6548275" algn="l"/>
              </a:tabLst>
            </a:pPr>
            <a:endParaRPr lang="en-US" sz="2000" dirty="0">
              <a:solidFill>
                <a:srgbClr val="000000"/>
              </a:solidFill>
              <a:latin typeface="Monaco"/>
            </a:endParaRPr>
          </a:p>
        </p:txBody>
      </p:sp>
      <p:sp>
        <p:nvSpPr>
          <p:cNvPr id="2" name="Date Placeholder 1"/>
          <p:cNvSpPr>
            <a:spLocks noGrp="1"/>
          </p:cNvSpPr>
          <p:nvPr>
            <p:ph type="dt" sz="half" idx="10"/>
          </p:nvPr>
        </p:nvSpPr>
        <p:spPr/>
        <p:txBody>
          <a:bodyPr/>
          <a:lstStyle/>
          <a:p>
            <a:r>
              <a:rPr lang="de-CH"/>
              <a:t>August 2023, CC BY-SA 4.0</a:t>
            </a:r>
            <a:endParaRPr lang="en-US"/>
          </a:p>
        </p:txBody>
      </p:sp>
      <p:sp>
        <p:nvSpPr>
          <p:cNvPr id="3" name="Footer Placeholder 2"/>
          <p:cNvSpPr>
            <a:spLocks noGrp="1"/>
          </p:cNvSpPr>
          <p:nvPr>
            <p:ph type="ftr" sz="quarter" idx="11"/>
          </p:nvPr>
        </p:nvSpPr>
        <p:spPr/>
        <p:txBody>
          <a:bodyPr/>
          <a:lstStyle/>
          <a:p>
            <a:r>
              <a:rPr lang="en-US" dirty="0"/>
              <a:t>Testing scientific code, v16.0</a:t>
            </a:r>
          </a:p>
        </p:txBody>
      </p:sp>
      <p:sp>
        <p:nvSpPr>
          <p:cNvPr id="5" name="Slide Number Placeholder 4">
            <a:extLst>
              <a:ext uri="{FF2B5EF4-FFF2-40B4-BE49-F238E27FC236}">
                <a16:creationId xmlns:a16="http://schemas.microsoft.com/office/drawing/2014/main" id="{CABCEC97-7CFF-A068-2ED8-EFB990DD8BB7}"/>
              </a:ext>
            </a:extLst>
          </p:cNvPr>
          <p:cNvSpPr>
            <a:spLocks noGrp="1"/>
          </p:cNvSpPr>
          <p:nvPr>
            <p:ph type="sldNum" sz="quarter" idx="12"/>
          </p:nvPr>
        </p:nvSpPr>
        <p:spPr/>
        <p:txBody>
          <a:bodyPr/>
          <a:lstStyle/>
          <a:p>
            <a:fld id="{EF79ADEA-B933-47CC-A4E9-04E6298B917C}" type="slidenum">
              <a:rPr lang="en-US" smtClean="0"/>
              <a:pPr/>
              <a:t>24</a:t>
            </a:fld>
            <a:endParaRPr 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Hands-on!</a:t>
            </a:r>
          </a:p>
        </p:txBody>
      </p:sp>
      <p:sp>
        <p:nvSpPr>
          <p:cNvPr id="3" name="Content Placeholder 2"/>
          <p:cNvSpPr>
            <a:spLocks noGrp="1"/>
          </p:cNvSpPr>
          <p:nvPr>
            <p:ph idx="1"/>
          </p:nvPr>
        </p:nvSpPr>
        <p:spPr/>
        <p:txBody>
          <a:bodyPr/>
          <a:lstStyle/>
          <a:p>
            <a:r>
              <a:rPr lang="en-US" dirty="0"/>
              <a:t>One more equality test: check that the sum of these two NumPy arrays:</a:t>
            </a:r>
            <a:br>
              <a:rPr lang="en-US" dirty="0"/>
            </a:br>
            <a:r>
              <a:rPr lang="en-US" dirty="0">
                <a:latin typeface="Consolas" panose="020B0609020204030204" pitchFamily="49" charset="0"/>
                <a:cs typeface="Consolas" panose="020B0609020204030204" pitchFamily="49" charset="0"/>
              </a:rPr>
              <a:t>x = np.array([1, 1])</a:t>
            </a:r>
            <a:br>
              <a:rPr lang="en-US" dirty="0">
                <a:latin typeface="Consolas" panose="020B0609020204030204" pitchFamily="49" charset="0"/>
                <a:cs typeface="Consolas" panose="020B0609020204030204" pitchFamily="49" charset="0"/>
              </a:rPr>
            </a:br>
            <a:r>
              <a:rPr lang="en-US" dirty="0">
                <a:latin typeface="Consolas" panose="020B0609020204030204" pitchFamily="49" charset="0"/>
                <a:cs typeface="Consolas" panose="020B0609020204030204" pitchFamily="49" charset="0"/>
              </a:rPr>
              <a:t>y = np.array([2, 2])</a:t>
            </a:r>
            <a:br>
              <a:rPr lang="en-US" dirty="0">
                <a:latin typeface="Consolas" panose="020B0609020204030204" pitchFamily="49" charset="0"/>
                <a:cs typeface="Consolas" panose="020B0609020204030204" pitchFamily="49" charset="0"/>
              </a:rPr>
            </a:br>
            <a:r>
              <a:rPr lang="en-US" dirty="0"/>
              <a:t>is equal to</a:t>
            </a:r>
            <a:br>
              <a:rPr lang="en-US" dirty="0"/>
            </a:br>
            <a:r>
              <a:rPr lang="en-US" dirty="0">
                <a:latin typeface="Consolas" panose="020B0609020204030204" pitchFamily="49" charset="0"/>
                <a:cs typeface="Consolas" panose="020B0609020204030204" pitchFamily="49" charset="0"/>
              </a:rPr>
              <a:t>z = np.array([3, 3])</a:t>
            </a:r>
          </a:p>
          <a:p>
            <a:endParaRPr lang="en-US" dirty="0"/>
          </a:p>
        </p:txBody>
      </p:sp>
      <p:sp>
        <p:nvSpPr>
          <p:cNvPr id="6" name="Date Placeholder 5"/>
          <p:cNvSpPr>
            <a:spLocks noGrp="1"/>
          </p:cNvSpPr>
          <p:nvPr>
            <p:ph type="dt" sz="half" idx="10"/>
          </p:nvPr>
        </p:nvSpPr>
        <p:spPr/>
        <p:txBody>
          <a:bodyPr/>
          <a:lstStyle/>
          <a:p>
            <a:r>
              <a:rPr lang="de-CH"/>
              <a:t>August 2023, CC BY-SA 4.0</a:t>
            </a:r>
            <a:endParaRPr lang="en-US"/>
          </a:p>
        </p:txBody>
      </p:sp>
      <p:sp>
        <p:nvSpPr>
          <p:cNvPr id="7" name="Footer Placeholder 6"/>
          <p:cNvSpPr>
            <a:spLocks noGrp="1"/>
          </p:cNvSpPr>
          <p:nvPr>
            <p:ph type="ftr" sz="quarter" idx="11"/>
          </p:nvPr>
        </p:nvSpPr>
        <p:spPr/>
        <p:txBody>
          <a:bodyPr/>
          <a:lstStyle/>
          <a:p>
            <a:r>
              <a:rPr lang="en-US"/>
              <a:t>Testing scientific code, v16.0</a:t>
            </a:r>
          </a:p>
        </p:txBody>
      </p:sp>
      <p:sp>
        <p:nvSpPr>
          <p:cNvPr id="4" name="Slide Number Placeholder 3">
            <a:extLst>
              <a:ext uri="{FF2B5EF4-FFF2-40B4-BE49-F238E27FC236}">
                <a16:creationId xmlns:a16="http://schemas.microsoft.com/office/drawing/2014/main" id="{D6E7D806-9251-9D06-BC37-85B3A039E7BF}"/>
              </a:ext>
            </a:extLst>
          </p:cNvPr>
          <p:cNvSpPr>
            <a:spLocks noGrp="1"/>
          </p:cNvSpPr>
          <p:nvPr>
            <p:ph type="sldNum" sz="quarter" idx="12"/>
          </p:nvPr>
        </p:nvSpPr>
        <p:spPr/>
        <p:txBody>
          <a:bodyPr/>
          <a:lstStyle/>
          <a:p>
            <a:fld id="{EF79ADEA-B933-47CC-A4E9-04E6298B917C}" type="slidenum">
              <a:rPr lang="en-US" smtClean="0"/>
              <a:pPr/>
              <a:t>25</a:t>
            </a:fld>
            <a:endParaRPr lang="en-US"/>
          </a:p>
        </p:txBody>
      </p:sp>
    </p:spTree>
    <p:extLst>
      <p:ext uri="{BB962C8B-B14F-4D97-AF65-F5344CB8AC3E}">
        <p14:creationId xmlns:p14="http://schemas.microsoft.com/office/powerpoint/2010/main" val="9251145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a:lstStyle/>
          <a:p>
            <a:r>
              <a:rPr lang="en-US" dirty="0"/>
              <a:t>Testing with numpy arrays</a:t>
            </a:r>
          </a:p>
        </p:txBody>
      </p:sp>
      <p:sp>
        <p:nvSpPr>
          <p:cNvPr id="3" name="Date Placeholder 2"/>
          <p:cNvSpPr>
            <a:spLocks noGrp="1"/>
          </p:cNvSpPr>
          <p:nvPr>
            <p:ph type="dt" sz="half" idx="10"/>
          </p:nvPr>
        </p:nvSpPr>
        <p:spPr/>
        <p:txBody>
          <a:bodyPr/>
          <a:lstStyle/>
          <a:p>
            <a:r>
              <a:rPr lang="de-CH"/>
              <a:t>August 2023, CC BY-SA 4.0</a:t>
            </a:r>
            <a:endParaRPr lang="en-US"/>
          </a:p>
        </p:txBody>
      </p:sp>
      <p:sp>
        <p:nvSpPr>
          <p:cNvPr id="4" name="Footer Placeholder 3"/>
          <p:cNvSpPr>
            <a:spLocks noGrp="1"/>
          </p:cNvSpPr>
          <p:nvPr>
            <p:ph type="ftr" sz="quarter" idx="11"/>
          </p:nvPr>
        </p:nvSpPr>
        <p:spPr/>
        <p:txBody>
          <a:bodyPr/>
          <a:lstStyle/>
          <a:p>
            <a:r>
              <a:rPr lang="en-US"/>
              <a:t>Testing scientific code, v16.0</a:t>
            </a:r>
          </a:p>
        </p:txBody>
      </p:sp>
      <p:sp>
        <p:nvSpPr>
          <p:cNvPr id="5" name="Slide Number Placeholder 4">
            <a:extLst>
              <a:ext uri="{FF2B5EF4-FFF2-40B4-BE49-F238E27FC236}">
                <a16:creationId xmlns:a16="http://schemas.microsoft.com/office/drawing/2014/main" id="{B1BB91DC-B0B5-B688-0468-B18084E7BC44}"/>
              </a:ext>
            </a:extLst>
          </p:cNvPr>
          <p:cNvSpPr>
            <a:spLocks noGrp="1"/>
          </p:cNvSpPr>
          <p:nvPr>
            <p:ph type="sldNum" sz="quarter" idx="12"/>
          </p:nvPr>
        </p:nvSpPr>
        <p:spPr/>
        <p:txBody>
          <a:bodyPr/>
          <a:lstStyle/>
          <a:p>
            <a:fld id="{EF79ADEA-B933-47CC-A4E9-04E6298B917C}" type="slidenum">
              <a:rPr lang="en-US" smtClean="0"/>
              <a:pPr/>
              <a:t>26</a:t>
            </a:fld>
            <a:endParaRPr lang="en-US"/>
          </a:p>
        </p:txBody>
      </p:sp>
      <p:sp>
        <p:nvSpPr>
          <p:cNvPr id="10" name="TextBox 9"/>
          <p:cNvSpPr txBox="1"/>
          <p:nvPr/>
        </p:nvSpPr>
        <p:spPr>
          <a:xfrm>
            <a:off x="2351584" y="1412777"/>
            <a:ext cx="3744416" cy="1477328"/>
          </a:xfrm>
          <a:prstGeom prst="rect">
            <a:avLst/>
          </a:prstGeom>
          <a:solidFill>
            <a:schemeClr val="bg1">
              <a:lumMod val="95000"/>
            </a:schemeClr>
          </a:solidFill>
        </p:spPr>
        <p:txBody>
          <a:bodyPr wrap="square" rtlCol="0">
            <a:spAutoFit/>
          </a:bodyPr>
          <a:lstStyle/>
          <a:p>
            <a:r>
              <a:rPr lang="en-US" sz="1800" noProof="1">
                <a:solidFill>
                  <a:srgbClr val="7F007F"/>
                </a:solidFill>
                <a:latin typeface="Consolas" panose="020B0609020204030204" pitchFamily="49" charset="0"/>
                <a:cs typeface="Consolas" panose="020B0609020204030204" pitchFamily="49" charset="0"/>
              </a:rPr>
              <a:t>def</a:t>
            </a:r>
            <a:r>
              <a:rPr lang="en-US" sz="1800" noProof="1">
                <a:solidFill>
                  <a:srgbClr val="000000"/>
                </a:solidFill>
                <a:latin typeface="Consolas" panose="020B0609020204030204" pitchFamily="49" charset="0"/>
                <a:cs typeface="Consolas" panose="020B0609020204030204" pitchFamily="49" charset="0"/>
              </a:rPr>
              <a:t> </a:t>
            </a:r>
            <a:r>
              <a:rPr lang="en-US" sz="1800" noProof="1">
                <a:solidFill>
                  <a:srgbClr val="0000FF"/>
                </a:solidFill>
                <a:latin typeface="Consolas" panose="020B0609020204030204" pitchFamily="49" charset="0"/>
                <a:cs typeface="Consolas" panose="020B0609020204030204" pitchFamily="49" charset="0"/>
              </a:rPr>
              <a:t>test_numpy_equality</a:t>
            </a:r>
            <a:r>
              <a:rPr lang="en-US" sz="1800" noProof="1">
                <a:solidFill>
                  <a:srgbClr val="000000"/>
                </a:solidFill>
                <a:latin typeface="Consolas" panose="020B0609020204030204" pitchFamily="49" charset="0"/>
                <a:cs typeface="Consolas" panose="020B0609020204030204" pitchFamily="49" charset="0"/>
              </a:rPr>
              <a:t>():</a:t>
            </a:r>
            <a:br>
              <a:rPr lang="en-US" sz="1800" noProof="1">
                <a:solidFill>
                  <a:srgbClr val="000000"/>
                </a:solidFill>
                <a:latin typeface="Consolas" panose="020B0609020204030204" pitchFamily="49" charset="0"/>
                <a:cs typeface="Consolas" panose="020B0609020204030204" pitchFamily="49" charset="0"/>
              </a:rPr>
            </a:br>
            <a:r>
              <a:rPr lang="en-US" sz="1800" noProof="1">
                <a:solidFill>
                  <a:srgbClr val="000000"/>
                </a:solidFill>
                <a:latin typeface="Consolas" panose="020B0609020204030204" pitchFamily="49" charset="0"/>
                <a:cs typeface="Consolas" panose="020B0609020204030204" pitchFamily="49" charset="0"/>
              </a:rPr>
              <a:t>    x = np.array([1, 1])</a:t>
            </a:r>
            <a:br>
              <a:rPr lang="en-US" sz="1800" noProof="1">
                <a:solidFill>
                  <a:srgbClr val="000000"/>
                </a:solidFill>
                <a:latin typeface="Consolas" panose="020B0609020204030204" pitchFamily="49" charset="0"/>
                <a:cs typeface="Consolas" panose="020B0609020204030204" pitchFamily="49" charset="0"/>
              </a:rPr>
            </a:br>
            <a:r>
              <a:rPr lang="en-US" sz="1800" noProof="1">
                <a:solidFill>
                  <a:srgbClr val="000000"/>
                </a:solidFill>
                <a:latin typeface="Consolas" panose="020B0609020204030204" pitchFamily="49" charset="0"/>
                <a:cs typeface="Consolas" panose="020B0609020204030204" pitchFamily="49" charset="0"/>
              </a:rPr>
              <a:t>    y = np.array([2, 2])</a:t>
            </a:r>
            <a:br>
              <a:rPr lang="en-US" sz="1800" noProof="1">
                <a:solidFill>
                  <a:srgbClr val="000000"/>
                </a:solidFill>
                <a:latin typeface="Consolas" panose="020B0609020204030204" pitchFamily="49" charset="0"/>
                <a:cs typeface="Consolas" panose="020B0609020204030204" pitchFamily="49" charset="0"/>
              </a:rPr>
            </a:br>
            <a:r>
              <a:rPr lang="en-US" sz="1800" noProof="1">
                <a:solidFill>
                  <a:srgbClr val="000000"/>
                </a:solidFill>
                <a:latin typeface="Consolas" panose="020B0609020204030204" pitchFamily="49" charset="0"/>
                <a:cs typeface="Consolas" panose="020B0609020204030204" pitchFamily="49" charset="0"/>
              </a:rPr>
              <a:t>    z = np.array([3, 3])</a:t>
            </a:r>
            <a:br>
              <a:rPr lang="en-US" sz="1800" noProof="1">
                <a:solidFill>
                  <a:srgbClr val="000000"/>
                </a:solidFill>
                <a:latin typeface="Consolas" panose="020B0609020204030204" pitchFamily="49" charset="0"/>
                <a:cs typeface="Consolas" panose="020B0609020204030204" pitchFamily="49" charset="0"/>
              </a:rPr>
            </a:br>
            <a:r>
              <a:rPr lang="en-US" sz="1800" noProof="1">
                <a:solidFill>
                  <a:srgbClr val="000000"/>
                </a:solidFill>
                <a:latin typeface="Consolas" panose="020B0609020204030204" pitchFamily="49" charset="0"/>
                <a:cs typeface="Consolas" panose="020B0609020204030204" pitchFamily="49" charset="0"/>
              </a:rPr>
              <a:t>    </a:t>
            </a:r>
            <a:r>
              <a:rPr lang="en-US" sz="1800" noProof="1">
                <a:solidFill>
                  <a:srgbClr val="7F007F"/>
                </a:solidFill>
                <a:latin typeface="Consolas" panose="020B0609020204030204" pitchFamily="49" charset="0"/>
                <a:cs typeface="Consolas" panose="020B0609020204030204" pitchFamily="49" charset="0"/>
              </a:rPr>
              <a:t>assert</a:t>
            </a:r>
            <a:r>
              <a:rPr lang="en-US" sz="1800" noProof="1">
                <a:solidFill>
                  <a:srgbClr val="000000"/>
                </a:solidFill>
                <a:latin typeface="Consolas" panose="020B0609020204030204" pitchFamily="49" charset="0"/>
                <a:cs typeface="Consolas" panose="020B0609020204030204" pitchFamily="49" charset="0"/>
              </a:rPr>
              <a:t> x + y == z</a:t>
            </a:r>
          </a:p>
        </p:txBody>
      </p:sp>
      <p:sp>
        <p:nvSpPr>
          <p:cNvPr id="11" name="Rectangle 10"/>
          <p:cNvSpPr/>
          <p:nvPr/>
        </p:nvSpPr>
        <p:spPr>
          <a:xfrm>
            <a:off x="2351584" y="3284986"/>
            <a:ext cx="7704856" cy="1954381"/>
          </a:xfrm>
          <a:prstGeom prst="rect">
            <a:avLst/>
          </a:prstGeom>
        </p:spPr>
        <p:txBody>
          <a:bodyPr wrap="square">
            <a:spAutoFit/>
          </a:bodyPr>
          <a:lstStyle/>
          <a:p>
            <a:r>
              <a:rPr lang="en-US" sz="1100" b="1" noProof="1">
                <a:solidFill>
                  <a:srgbClr val="B42419"/>
                </a:solidFill>
                <a:latin typeface="Menlo-Bold"/>
              </a:rPr>
              <a:t>__________________________________ test_numpy_equality __________________________________</a:t>
            </a:r>
            <a:endParaRPr lang="en-US" sz="1100" noProof="1">
              <a:solidFill>
                <a:srgbClr val="000000"/>
              </a:solidFill>
              <a:latin typeface="Menlo-Regular"/>
            </a:endParaRPr>
          </a:p>
          <a:p>
            <a:endParaRPr lang="en-US" sz="1100" noProof="1">
              <a:solidFill>
                <a:srgbClr val="000000"/>
              </a:solidFill>
              <a:latin typeface="Menlo-Regular"/>
            </a:endParaRPr>
          </a:p>
          <a:p>
            <a:r>
              <a:rPr lang="en-US" sz="1100" b="1" noProof="1">
                <a:solidFill>
                  <a:srgbClr val="000000"/>
                </a:solidFill>
                <a:latin typeface="Menlo-Bold"/>
              </a:rPr>
              <a:t>    def test_numpy_equality():</a:t>
            </a:r>
            <a:endParaRPr lang="en-US" sz="1100" noProof="1">
              <a:solidFill>
                <a:srgbClr val="000000"/>
              </a:solidFill>
              <a:latin typeface="Menlo-Regular"/>
            </a:endParaRPr>
          </a:p>
          <a:p>
            <a:r>
              <a:rPr lang="en-US" sz="1100" b="1" noProof="1">
                <a:solidFill>
                  <a:srgbClr val="000000"/>
                </a:solidFill>
                <a:latin typeface="Menlo-Bold"/>
              </a:rPr>
              <a:t>        x = numpy.array([1, 1])</a:t>
            </a:r>
            <a:endParaRPr lang="en-US" sz="1100" noProof="1">
              <a:solidFill>
                <a:srgbClr val="000000"/>
              </a:solidFill>
              <a:latin typeface="Menlo-Regular"/>
            </a:endParaRPr>
          </a:p>
          <a:p>
            <a:r>
              <a:rPr lang="es-ES_tradnl" sz="1100" b="1" noProof="1">
                <a:solidFill>
                  <a:srgbClr val="000000"/>
                </a:solidFill>
                <a:latin typeface="Menlo-Bold"/>
              </a:rPr>
              <a:t>        y = numpy.array([2, 2])</a:t>
            </a:r>
            <a:endParaRPr lang="es-ES_tradnl" sz="1100" noProof="1">
              <a:solidFill>
                <a:srgbClr val="000000"/>
              </a:solidFill>
              <a:latin typeface="Menlo-Regular"/>
            </a:endParaRPr>
          </a:p>
          <a:p>
            <a:r>
              <a:rPr lang="de-DE" sz="1100" b="1" noProof="1">
                <a:solidFill>
                  <a:srgbClr val="000000"/>
                </a:solidFill>
                <a:latin typeface="Menlo-Bold"/>
              </a:rPr>
              <a:t>        z = numpy.array([3, 3])</a:t>
            </a:r>
            <a:endParaRPr lang="de-DE" sz="1100" noProof="1">
              <a:solidFill>
                <a:srgbClr val="000000"/>
              </a:solidFill>
              <a:latin typeface="Menlo-Regular"/>
            </a:endParaRPr>
          </a:p>
          <a:p>
            <a:r>
              <a:rPr lang="de-DE" sz="1100" b="1" noProof="1">
                <a:solidFill>
                  <a:srgbClr val="000000"/>
                </a:solidFill>
                <a:latin typeface="Menlo-Bold"/>
              </a:rPr>
              <a:t>&gt;       assert x + y == z</a:t>
            </a:r>
            <a:endParaRPr lang="de-DE" sz="1100" noProof="1">
              <a:solidFill>
                <a:srgbClr val="000000"/>
              </a:solidFill>
              <a:latin typeface="Menlo-Regular"/>
            </a:endParaRPr>
          </a:p>
          <a:p>
            <a:r>
              <a:rPr lang="de-DE" sz="1100" b="1" noProof="1">
                <a:solidFill>
                  <a:srgbClr val="B42419"/>
                </a:solidFill>
                <a:latin typeface="Menlo-Bold"/>
              </a:rPr>
              <a:t>E       ValueError: The truth value of an array with more than one element is ambiguous. Use a.any() or a.all()</a:t>
            </a:r>
            <a:endParaRPr lang="de-DE" sz="1100" noProof="1">
              <a:solidFill>
                <a:srgbClr val="000000"/>
              </a:solidFill>
              <a:latin typeface="Menlo-Regular"/>
            </a:endParaRPr>
          </a:p>
          <a:p>
            <a:endParaRPr lang="de-DE" sz="1100" noProof="1">
              <a:solidFill>
                <a:srgbClr val="000000"/>
              </a:solidFill>
              <a:latin typeface="Menlo-Regular"/>
            </a:endParaRPr>
          </a:p>
          <a:p>
            <a:r>
              <a:rPr lang="de-DE" sz="1100" noProof="1">
                <a:solidFill>
                  <a:srgbClr val="000000"/>
                </a:solidFill>
                <a:latin typeface="Menlo-Regular"/>
              </a:rPr>
              <a:t>code.py:47: ValueError</a:t>
            </a:r>
          </a:p>
        </p:txBody>
      </p:sp>
    </p:spTree>
    <p:extLst>
      <p:ext uri="{BB962C8B-B14F-4D97-AF65-F5344CB8AC3E}">
        <p14:creationId xmlns:p14="http://schemas.microsoft.com/office/powerpoint/2010/main" val="256820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Testing with numpy arrays</a:t>
            </a:r>
          </a:p>
        </p:txBody>
      </p:sp>
      <p:sp>
        <p:nvSpPr>
          <p:cNvPr id="6" name="Content Placeholder 5"/>
          <p:cNvSpPr>
            <a:spLocks noGrp="1"/>
          </p:cNvSpPr>
          <p:nvPr>
            <p:ph idx="1"/>
          </p:nvPr>
        </p:nvSpPr>
        <p:spPr/>
        <p:txBody>
          <a:bodyPr>
            <a:normAutofit/>
          </a:bodyPr>
          <a:lstStyle/>
          <a:p>
            <a:pPr>
              <a:lnSpc>
                <a:spcPct val="100000"/>
              </a:lnSpc>
            </a:pPr>
            <a:r>
              <a:rPr lang="en-US" dirty="0">
                <a:cs typeface="Courier New" pitchFamily="49" charset="0"/>
              </a:rPr>
              <a:t>The module</a:t>
            </a:r>
            <a:r>
              <a:rPr lang="en-US" sz="2000" dirty="0">
                <a:latin typeface="Courier New" pitchFamily="49" charset="0"/>
                <a:cs typeface="Courier New" pitchFamily="49" charset="0"/>
              </a:rPr>
              <a:t> </a:t>
            </a:r>
            <a:r>
              <a:rPr lang="en-US" sz="2400" dirty="0" err="1">
                <a:latin typeface="Consolas" panose="020B0609020204030204" pitchFamily="49" charset="0"/>
                <a:cs typeface="Consolas" panose="020B0609020204030204" pitchFamily="49" charset="0"/>
              </a:rPr>
              <a:t>np.testing</a:t>
            </a:r>
            <a:r>
              <a:rPr lang="en-US" dirty="0">
                <a:latin typeface="Consolas" panose="020B0609020204030204" pitchFamily="49" charset="0"/>
                <a:cs typeface="Consolas" panose="020B0609020204030204" pitchFamily="49" charset="0"/>
              </a:rPr>
              <a:t> </a:t>
            </a:r>
            <a:r>
              <a:rPr lang="en-US" dirty="0"/>
              <a:t>defines helper functions:</a:t>
            </a:r>
            <a:br>
              <a:rPr lang="en-US" dirty="0"/>
            </a:br>
            <a:r>
              <a:rPr lang="en-US" sz="1800" dirty="0" err="1">
                <a:latin typeface="Consolas" panose="020B0609020204030204" pitchFamily="49" charset="0"/>
                <a:cs typeface="Consolas" panose="020B0609020204030204" pitchFamily="49" charset="0"/>
              </a:rPr>
              <a:t>assert_equal</a:t>
            </a:r>
            <a:r>
              <a:rPr lang="en-US" sz="1800" dirty="0">
                <a:latin typeface="Consolas" panose="020B0609020204030204" pitchFamily="49" charset="0"/>
                <a:cs typeface="Consolas" panose="020B0609020204030204" pitchFamily="49" charset="0"/>
              </a:rPr>
              <a:t>(x, y)</a:t>
            </a:r>
            <a:br>
              <a:rPr lang="en-US" sz="1800" dirty="0">
                <a:latin typeface="Consolas" panose="020B0609020204030204" pitchFamily="49" charset="0"/>
                <a:cs typeface="Consolas" panose="020B0609020204030204" pitchFamily="49" charset="0"/>
              </a:rPr>
            </a:br>
            <a:r>
              <a:rPr lang="en-US" sz="1800" dirty="0" err="1">
                <a:latin typeface="Consolas" panose="020B0609020204030204" pitchFamily="49" charset="0"/>
                <a:cs typeface="Consolas" panose="020B0609020204030204" pitchFamily="49" charset="0"/>
              </a:rPr>
              <a:t>assert_allclose</a:t>
            </a:r>
            <a:r>
              <a:rPr lang="en-US" sz="1800" dirty="0">
                <a:latin typeface="Consolas" panose="020B0609020204030204" pitchFamily="49" charset="0"/>
                <a:cs typeface="Consolas" panose="020B0609020204030204" pitchFamily="49" charset="0"/>
              </a:rPr>
              <a:t>(x, y, </a:t>
            </a:r>
            <a:r>
              <a:rPr lang="en-US" sz="1800" dirty="0" err="1">
                <a:latin typeface="Consolas" panose="020B0609020204030204" pitchFamily="49" charset="0"/>
                <a:cs typeface="Consolas" panose="020B0609020204030204" pitchFamily="49" charset="0"/>
              </a:rPr>
              <a:t>rtol</a:t>
            </a:r>
            <a:r>
              <a:rPr lang="en-US" sz="1800" dirty="0">
                <a:latin typeface="Consolas" panose="020B0609020204030204" pitchFamily="49" charset="0"/>
                <a:cs typeface="Consolas" panose="020B0609020204030204" pitchFamily="49" charset="0"/>
              </a:rPr>
              <a:t>=1e-07, </a:t>
            </a:r>
            <a:r>
              <a:rPr lang="en-US" sz="1800" dirty="0" err="1">
                <a:latin typeface="Consolas" panose="020B0609020204030204" pitchFamily="49" charset="0"/>
                <a:cs typeface="Consolas" panose="020B0609020204030204" pitchFamily="49" charset="0"/>
              </a:rPr>
              <a:t>atol</a:t>
            </a:r>
            <a:r>
              <a:rPr lang="en-US" sz="1800" dirty="0">
                <a:latin typeface="Consolas" panose="020B0609020204030204" pitchFamily="49" charset="0"/>
                <a:cs typeface="Consolas" panose="020B0609020204030204" pitchFamily="49" charset="0"/>
              </a:rPr>
              <a:t>=0)</a:t>
            </a:r>
            <a:br>
              <a:rPr lang="en-US" sz="1800" dirty="0">
                <a:latin typeface="Consolas" panose="020B0609020204030204" pitchFamily="49" charset="0"/>
                <a:cs typeface="Consolas" panose="020B0609020204030204" pitchFamily="49" charset="0"/>
              </a:rPr>
            </a:br>
            <a:endParaRPr lang="en-US" dirty="0">
              <a:latin typeface="Consolas" panose="020B0609020204030204" pitchFamily="49" charset="0"/>
              <a:cs typeface="Consolas" panose="020B0609020204030204" pitchFamily="49" charset="0"/>
            </a:endParaRPr>
          </a:p>
          <a:p>
            <a:r>
              <a:rPr lang="en-US" dirty="0"/>
              <a:t>If you need to check more complex conditions:</a:t>
            </a:r>
          </a:p>
          <a:p>
            <a:pPr lvl="1"/>
            <a:r>
              <a:rPr lang="en-US" sz="1600" dirty="0" err="1">
                <a:latin typeface="Consolas" panose="020B0609020204030204" pitchFamily="49" charset="0"/>
                <a:cs typeface="Consolas" panose="020B0609020204030204" pitchFamily="49" charset="0"/>
              </a:rPr>
              <a:t>np.all</a:t>
            </a:r>
            <a:r>
              <a:rPr lang="en-US" sz="1600" dirty="0">
                <a:latin typeface="Consolas" panose="020B0609020204030204" pitchFamily="49" charset="0"/>
                <a:cs typeface="Consolas" panose="020B0609020204030204" pitchFamily="49" charset="0"/>
              </a:rPr>
              <a:t>(x)</a:t>
            </a:r>
            <a:r>
              <a:rPr lang="en-US" dirty="0"/>
              <a:t>: returns True if all elements of x are true</a:t>
            </a:r>
            <a:br>
              <a:rPr lang="en-US" dirty="0"/>
            </a:br>
            <a:r>
              <a:rPr lang="en-US" sz="1600" dirty="0" err="1">
                <a:latin typeface="Consolas" panose="020B0609020204030204" pitchFamily="49" charset="0"/>
                <a:cs typeface="Consolas" panose="020B0609020204030204" pitchFamily="49" charset="0"/>
              </a:rPr>
              <a:t>np.any</a:t>
            </a:r>
            <a:r>
              <a:rPr lang="en-US" sz="1600" dirty="0">
                <a:latin typeface="Consolas" panose="020B0609020204030204" pitchFamily="49" charset="0"/>
                <a:cs typeface="Consolas" panose="020B0609020204030204" pitchFamily="49" charset="0"/>
              </a:rPr>
              <a:t>(x)</a:t>
            </a:r>
            <a:r>
              <a:rPr lang="en-US" dirty="0"/>
              <a:t>: returns True is any of the elements of x is true</a:t>
            </a:r>
            <a:br>
              <a:rPr lang="en-US" dirty="0"/>
            </a:br>
            <a:endParaRPr lang="en-US" dirty="0"/>
          </a:p>
          <a:p>
            <a:pPr lvl="1"/>
            <a:r>
              <a:rPr lang="en-US" dirty="0"/>
              <a:t>combine with </a:t>
            </a:r>
            <a:r>
              <a:rPr lang="en-US" sz="1800" dirty="0" err="1">
                <a:latin typeface="Consolas" panose="020B0609020204030204" pitchFamily="49" charset="0"/>
                <a:cs typeface="Consolas" panose="020B0609020204030204" pitchFamily="49" charset="0"/>
              </a:rPr>
              <a:t>logical_and</a:t>
            </a:r>
            <a:r>
              <a:rPr lang="en-US" sz="1800" dirty="0">
                <a:latin typeface="Consolas" panose="020B0609020204030204" pitchFamily="49" charset="0"/>
                <a:cs typeface="Consolas" panose="020B0609020204030204" pitchFamily="49" charset="0"/>
              </a:rPr>
              <a:t>, </a:t>
            </a:r>
            <a:r>
              <a:rPr lang="en-US" sz="1800" dirty="0" err="1">
                <a:latin typeface="Consolas" panose="020B0609020204030204" pitchFamily="49" charset="0"/>
                <a:cs typeface="Consolas" panose="020B0609020204030204" pitchFamily="49" charset="0"/>
              </a:rPr>
              <a:t>logical_or</a:t>
            </a:r>
            <a:r>
              <a:rPr lang="en-US" sz="1800" dirty="0">
                <a:latin typeface="Consolas" panose="020B0609020204030204" pitchFamily="49" charset="0"/>
                <a:cs typeface="Consolas" panose="020B0609020204030204" pitchFamily="49" charset="0"/>
              </a:rPr>
              <a:t>, </a:t>
            </a:r>
            <a:r>
              <a:rPr lang="en-US" sz="1800" dirty="0" err="1">
                <a:latin typeface="Consolas" panose="020B0609020204030204" pitchFamily="49" charset="0"/>
                <a:cs typeface="Consolas" panose="020B0609020204030204" pitchFamily="49" charset="0"/>
              </a:rPr>
              <a:t>logical_not</a:t>
            </a:r>
            <a:r>
              <a:rPr lang="en-US" dirty="0">
                <a:latin typeface="Consolas" panose="020B0609020204030204" pitchFamily="49" charset="0"/>
                <a:cs typeface="Consolas" panose="020B0609020204030204" pitchFamily="49" charset="0"/>
              </a:rPr>
              <a:t>:</a:t>
            </a:r>
            <a:br>
              <a:rPr lang="en-US" dirty="0">
                <a:latin typeface="Consolas" panose="020B0609020204030204" pitchFamily="49" charset="0"/>
                <a:cs typeface="Consolas" panose="020B0609020204030204" pitchFamily="49" charset="0"/>
              </a:rPr>
            </a:br>
            <a:r>
              <a:rPr lang="en-US" sz="1800" dirty="0">
                <a:solidFill>
                  <a:srgbClr val="800000"/>
                </a:solidFill>
                <a:latin typeface="Consolas" panose="020B0609020204030204" pitchFamily="49" charset="0"/>
                <a:cs typeface="Consolas" panose="020B0609020204030204" pitchFamily="49" charset="0"/>
              </a:rPr>
              <a:t># test that all elements of x are between 0 and 1</a:t>
            </a:r>
            <a:br>
              <a:rPr lang="en-US" sz="1800" dirty="0">
                <a:latin typeface="Consolas" panose="020B0609020204030204" pitchFamily="49" charset="0"/>
                <a:cs typeface="Consolas" panose="020B0609020204030204" pitchFamily="49" charset="0"/>
              </a:rPr>
            </a:br>
            <a:r>
              <a:rPr lang="en-US" sz="1800" dirty="0">
                <a:solidFill>
                  <a:srgbClr val="800080"/>
                </a:solidFill>
                <a:latin typeface="Consolas" panose="020B0609020204030204" pitchFamily="49" charset="0"/>
                <a:cs typeface="Consolas" panose="020B0609020204030204" pitchFamily="49" charset="0"/>
              </a:rPr>
              <a:t>assert </a:t>
            </a:r>
            <a:r>
              <a:rPr lang="en-US" sz="1800" dirty="0">
                <a:latin typeface="Consolas" panose="020B0609020204030204" pitchFamily="49" charset="0"/>
                <a:cs typeface="Consolas" panose="020B0609020204030204" pitchFamily="49" charset="0"/>
              </a:rPr>
              <a:t>all(</a:t>
            </a:r>
            <a:r>
              <a:rPr lang="en-US" sz="1800" dirty="0" err="1">
                <a:latin typeface="Consolas" panose="020B0609020204030204" pitchFamily="49" charset="0"/>
                <a:cs typeface="Consolas" panose="020B0609020204030204" pitchFamily="49" charset="0"/>
              </a:rPr>
              <a:t>logical_and</a:t>
            </a:r>
            <a:r>
              <a:rPr lang="en-US" sz="1800" dirty="0">
                <a:latin typeface="Consolas" panose="020B0609020204030204" pitchFamily="49" charset="0"/>
                <a:cs typeface="Consolas" panose="020B0609020204030204" pitchFamily="49" charset="0"/>
              </a:rPr>
              <a:t>(x &gt; 0.0, x &lt; 1.0))</a:t>
            </a:r>
            <a:br>
              <a:rPr lang="en-US" sz="1800" dirty="0">
                <a:latin typeface="Courier New" pitchFamily="49" charset="0"/>
                <a:cs typeface="Courier New" pitchFamily="49" charset="0"/>
              </a:rPr>
            </a:br>
            <a:endParaRPr lang="en-US" dirty="0"/>
          </a:p>
        </p:txBody>
      </p:sp>
      <p:sp>
        <p:nvSpPr>
          <p:cNvPr id="4" name="Date Placeholder 3"/>
          <p:cNvSpPr>
            <a:spLocks noGrp="1"/>
          </p:cNvSpPr>
          <p:nvPr>
            <p:ph type="dt" sz="half" idx="10"/>
          </p:nvPr>
        </p:nvSpPr>
        <p:spPr/>
        <p:txBody>
          <a:bodyPr/>
          <a:lstStyle/>
          <a:p>
            <a:r>
              <a:rPr lang="de-CH"/>
              <a:t>August 2023, CC BY-SA 4.0</a:t>
            </a:r>
            <a:endParaRPr lang="en-US"/>
          </a:p>
        </p:txBody>
      </p:sp>
      <p:sp>
        <p:nvSpPr>
          <p:cNvPr id="5" name="Footer Placeholder 4"/>
          <p:cNvSpPr>
            <a:spLocks noGrp="1"/>
          </p:cNvSpPr>
          <p:nvPr>
            <p:ph type="ftr" sz="quarter" idx="11"/>
          </p:nvPr>
        </p:nvSpPr>
        <p:spPr/>
        <p:txBody>
          <a:bodyPr/>
          <a:lstStyle/>
          <a:p>
            <a:r>
              <a:rPr lang="en-US"/>
              <a:t>Testing scientific code, v16.0</a:t>
            </a:r>
          </a:p>
        </p:txBody>
      </p:sp>
      <p:sp>
        <p:nvSpPr>
          <p:cNvPr id="3" name="Slide Number Placeholder 2">
            <a:extLst>
              <a:ext uri="{FF2B5EF4-FFF2-40B4-BE49-F238E27FC236}">
                <a16:creationId xmlns:a16="http://schemas.microsoft.com/office/drawing/2014/main" id="{E1467F3F-4A16-2711-C006-868271FEA4E3}"/>
              </a:ext>
            </a:extLst>
          </p:cNvPr>
          <p:cNvSpPr>
            <a:spLocks noGrp="1"/>
          </p:cNvSpPr>
          <p:nvPr>
            <p:ph type="sldNum" sz="quarter" idx="12"/>
          </p:nvPr>
        </p:nvSpPr>
        <p:spPr/>
        <p:txBody>
          <a:bodyPr/>
          <a:lstStyle/>
          <a:p>
            <a:fld id="{EF79ADEA-B933-47CC-A4E9-04E6298B917C}" type="slidenum">
              <a:rPr lang="en-US" smtClean="0"/>
              <a:pPr/>
              <a:t>27</a:t>
            </a:fld>
            <a:endParaRPr lang="en-US"/>
          </a:p>
        </p:txBody>
      </p:sp>
    </p:spTree>
    <p:extLst>
      <p:ext uri="{BB962C8B-B14F-4D97-AF65-F5344CB8AC3E}">
        <p14:creationId xmlns:p14="http://schemas.microsoft.com/office/powerpoint/2010/main" val="4088875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5FDDC5-6C93-75E4-0EEC-49274EC45441}"/>
              </a:ext>
            </a:extLst>
          </p:cNvPr>
          <p:cNvSpPr>
            <a:spLocks noGrp="1"/>
          </p:cNvSpPr>
          <p:nvPr>
            <p:ph type="title"/>
          </p:nvPr>
        </p:nvSpPr>
        <p:spPr/>
        <p:txBody>
          <a:bodyPr/>
          <a:lstStyle/>
          <a:p>
            <a:r>
              <a:rPr lang="en-CH" dirty="0"/>
              <a:t>Watch out for </a:t>
            </a:r>
            <a:r>
              <a:rPr lang="en-CH" dirty="0">
                <a:latin typeface="Courier New" panose="02070309020205020404" pitchFamily="49" charset="0"/>
                <a:cs typeface="Courier New" panose="02070309020205020404" pitchFamily="49" charset="0"/>
              </a:rPr>
              <a:t>nan</a:t>
            </a:r>
            <a:r>
              <a:rPr lang="en-CH" dirty="0"/>
              <a:t>s! </a:t>
            </a:r>
          </a:p>
        </p:txBody>
      </p:sp>
      <p:sp>
        <p:nvSpPr>
          <p:cNvPr id="3" name="Content Placeholder 2">
            <a:extLst>
              <a:ext uri="{FF2B5EF4-FFF2-40B4-BE49-F238E27FC236}">
                <a16:creationId xmlns:a16="http://schemas.microsoft.com/office/drawing/2014/main" id="{169C765F-99C1-4E92-0967-E04265D9FE3A}"/>
              </a:ext>
            </a:extLst>
          </p:cNvPr>
          <p:cNvSpPr>
            <a:spLocks noGrp="1"/>
          </p:cNvSpPr>
          <p:nvPr>
            <p:ph idx="1"/>
          </p:nvPr>
        </p:nvSpPr>
        <p:spPr/>
        <p:txBody>
          <a:bodyPr/>
          <a:lstStyle/>
          <a:p>
            <a:r>
              <a:rPr lang="en-CH" dirty="0">
                <a:cs typeface="Courier New" panose="02070309020205020404" pitchFamily="49" charset="0"/>
              </a:rPr>
              <a:t>In general, </a:t>
            </a:r>
            <a:r>
              <a:rPr lang="en-CH" dirty="0">
                <a:latin typeface="Consolas" panose="020B0609020204030204" pitchFamily="49" charset="0"/>
                <a:cs typeface="Consolas" panose="020B0609020204030204" pitchFamily="49" charset="0"/>
              </a:rPr>
              <a:t>nan</a:t>
            </a:r>
            <a:r>
              <a:rPr lang="en-CH" dirty="0"/>
              <a:t> is not equal to itself (IEEE standard)</a:t>
            </a:r>
          </a:p>
          <a:p>
            <a:endParaRPr lang="en-CH" dirty="0"/>
          </a:p>
          <a:p>
            <a:endParaRPr lang="en-CH" dirty="0"/>
          </a:p>
          <a:p>
            <a:r>
              <a:rPr lang="en-CH" dirty="0">
                <a:latin typeface="Consolas" panose="020B0609020204030204" pitchFamily="49" charset="0"/>
                <a:cs typeface="Consolas" panose="020B0609020204030204" pitchFamily="49" charset="0"/>
              </a:rPr>
              <a:t>assert_equal </a:t>
            </a:r>
            <a:r>
              <a:rPr lang="en-CH" dirty="0"/>
              <a:t>and </a:t>
            </a:r>
            <a:r>
              <a:rPr lang="en-CH" dirty="0">
                <a:latin typeface="Consolas" panose="020B0609020204030204" pitchFamily="49" charset="0"/>
                <a:cs typeface="Consolas" panose="020B0609020204030204" pitchFamily="49" charset="0"/>
              </a:rPr>
              <a:t>assert_allclose </a:t>
            </a:r>
            <a:r>
              <a:rPr lang="en-CH" dirty="0">
                <a:cs typeface="Courier New" panose="02070309020205020404" pitchFamily="49" charset="0"/>
              </a:rPr>
              <a:t>consider </a:t>
            </a:r>
            <a:r>
              <a:rPr lang="en-CH" dirty="0">
                <a:latin typeface="Consolas" panose="020B0609020204030204" pitchFamily="49" charset="0"/>
                <a:cs typeface="Consolas" panose="020B0609020204030204" pitchFamily="49" charset="0"/>
              </a:rPr>
              <a:t>nan</a:t>
            </a:r>
            <a:r>
              <a:rPr lang="en-CH" dirty="0">
                <a:cs typeface="Courier New" panose="02070309020205020404" pitchFamily="49" charset="0"/>
              </a:rPr>
              <a:t>s equal by default</a:t>
            </a:r>
          </a:p>
        </p:txBody>
      </p:sp>
      <p:sp>
        <p:nvSpPr>
          <p:cNvPr id="4" name="Date Placeholder 3">
            <a:extLst>
              <a:ext uri="{FF2B5EF4-FFF2-40B4-BE49-F238E27FC236}">
                <a16:creationId xmlns:a16="http://schemas.microsoft.com/office/drawing/2014/main" id="{FB13EFDC-8C2A-54A2-2448-1A0DC25DC3D5}"/>
              </a:ext>
            </a:extLst>
          </p:cNvPr>
          <p:cNvSpPr>
            <a:spLocks noGrp="1"/>
          </p:cNvSpPr>
          <p:nvPr>
            <p:ph type="dt" sz="half" idx="10"/>
          </p:nvPr>
        </p:nvSpPr>
        <p:spPr/>
        <p:txBody>
          <a:bodyPr/>
          <a:lstStyle/>
          <a:p>
            <a:r>
              <a:rPr lang="de-CH" sz="1000" dirty="0"/>
              <a:t>August 2023, CC BY-SA 4.0</a:t>
            </a:r>
            <a:endParaRPr lang="en-US" sz="1000" dirty="0"/>
          </a:p>
        </p:txBody>
      </p:sp>
      <p:sp>
        <p:nvSpPr>
          <p:cNvPr id="5" name="Footer Placeholder 4">
            <a:extLst>
              <a:ext uri="{FF2B5EF4-FFF2-40B4-BE49-F238E27FC236}">
                <a16:creationId xmlns:a16="http://schemas.microsoft.com/office/drawing/2014/main" id="{E11978B1-6CDB-17B8-0FA0-743258C0E513}"/>
              </a:ext>
            </a:extLst>
          </p:cNvPr>
          <p:cNvSpPr>
            <a:spLocks noGrp="1"/>
          </p:cNvSpPr>
          <p:nvPr>
            <p:ph type="ftr" sz="quarter" idx="11"/>
          </p:nvPr>
        </p:nvSpPr>
        <p:spPr/>
        <p:txBody>
          <a:bodyPr/>
          <a:lstStyle/>
          <a:p>
            <a:r>
              <a:rPr lang="en-US" dirty="0"/>
              <a:t>Testing scientific code, v16.0</a:t>
            </a:r>
          </a:p>
        </p:txBody>
      </p:sp>
      <p:sp>
        <p:nvSpPr>
          <p:cNvPr id="6" name="Slide Number Placeholder 5">
            <a:extLst>
              <a:ext uri="{FF2B5EF4-FFF2-40B4-BE49-F238E27FC236}">
                <a16:creationId xmlns:a16="http://schemas.microsoft.com/office/drawing/2014/main" id="{536F87A2-4D55-8DF0-6372-1A570275619D}"/>
              </a:ext>
            </a:extLst>
          </p:cNvPr>
          <p:cNvSpPr>
            <a:spLocks noGrp="1"/>
          </p:cNvSpPr>
          <p:nvPr>
            <p:ph type="sldNum" sz="quarter" idx="12"/>
          </p:nvPr>
        </p:nvSpPr>
        <p:spPr/>
        <p:txBody>
          <a:bodyPr/>
          <a:lstStyle/>
          <a:p>
            <a:fld id="{EF79ADEA-B933-47CC-A4E9-04E6298B917C}" type="slidenum">
              <a:rPr lang="en-US" smtClean="0"/>
              <a:pPr/>
              <a:t>28</a:t>
            </a:fld>
            <a:endParaRPr lang="en-US"/>
          </a:p>
        </p:txBody>
      </p:sp>
      <p:sp>
        <p:nvSpPr>
          <p:cNvPr id="8" name="TextBox 7">
            <a:extLst>
              <a:ext uri="{FF2B5EF4-FFF2-40B4-BE49-F238E27FC236}">
                <a16:creationId xmlns:a16="http://schemas.microsoft.com/office/drawing/2014/main" id="{71051EFB-B516-F471-0DB1-A7B32E5716B8}"/>
              </a:ext>
            </a:extLst>
          </p:cNvPr>
          <p:cNvSpPr txBox="1"/>
          <p:nvPr/>
        </p:nvSpPr>
        <p:spPr>
          <a:xfrm>
            <a:off x="1411512" y="1844824"/>
            <a:ext cx="6096000" cy="646331"/>
          </a:xfrm>
          <a:prstGeom prst="rect">
            <a:avLst/>
          </a:prstGeom>
          <a:noFill/>
        </p:spPr>
        <p:txBody>
          <a:bodyPr wrap="square">
            <a:spAutoFit/>
          </a:bodyPr>
          <a:lstStyle/>
          <a:p>
            <a:r>
              <a:rPr lang="en-US" dirty="0">
                <a:solidFill>
                  <a:srgbClr val="2FB41D"/>
                </a:solidFill>
                <a:effectLst/>
                <a:latin typeface="Menlo" panose="020B0609030804020204" pitchFamily="49" charset="0"/>
              </a:rPr>
              <a:t>In [</a:t>
            </a:r>
            <a:r>
              <a:rPr lang="en-US" b="1" dirty="0">
                <a:solidFill>
                  <a:srgbClr val="2FE71A"/>
                </a:solidFill>
                <a:effectLst/>
                <a:latin typeface="Menlo" panose="020B0609030804020204" pitchFamily="49" charset="0"/>
              </a:rPr>
              <a:t>2</a:t>
            </a:r>
            <a:r>
              <a:rPr lang="en-US" dirty="0">
                <a:solidFill>
                  <a:srgbClr val="2FB41D"/>
                </a:solidFill>
                <a:effectLst/>
                <a:latin typeface="Menlo" panose="020B0609030804020204" pitchFamily="49" charset="0"/>
              </a:rPr>
              <a:t>]: </a:t>
            </a:r>
            <a:r>
              <a:rPr lang="en-US" dirty="0" err="1">
                <a:solidFill>
                  <a:srgbClr val="000000"/>
                </a:solidFill>
                <a:effectLst/>
                <a:latin typeface="Menlo" panose="020B0609030804020204" pitchFamily="49" charset="0"/>
              </a:rPr>
              <a:t>np.nan</a:t>
            </a:r>
            <a:r>
              <a:rPr lang="en-US" dirty="0">
                <a:solidFill>
                  <a:srgbClr val="000000"/>
                </a:solidFill>
                <a:effectLst/>
                <a:latin typeface="Menlo" panose="020B0609030804020204" pitchFamily="49" charset="0"/>
              </a:rPr>
              <a:t> == </a:t>
            </a:r>
            <a:r>
              <a:rPr lang="en-US" dirty="0" err="1">
                <a:solidFill>
                  <a:srgbClr val="000000"/>
                </a:solidFill>
                <a:effectLst/>
                <a:latin typeface="Menlo" panose="020B0609030804020204" pitchFamily="49" charset="0"/>
              </a:rPr>
              <a:t>np.nan</a:t>
            </a:r>
            <a:endParaRPr lang="en-US" dirty="0">
              <a:solidFill>
                <a:srgbClr val="000000"/>
              </a:solidFill>
              <a:effectLst/>
              <a:latin typeface="Menlo" panose="020B0609030804020204" pitchFamily="49" charset="0"/>
            </a:endParaRPr>
          </a:p>
          <a:p>
            <a:r>
              <a:rPr lang="en-US" dirty="0">
                <a:solidFill>
                  <a:srgbClr val="B42419"/>
                </a:solidFill>
                <a:effectLst/>
                <a:latin typeface="Menlo" panose="020B0609030804020204" pitchFamily="49" charset="0"/>
              </a:rPr>
              <a:t>Out[</a:t>
            </a:r>
            <a:r>
              <a:rPr lang="en-US" b="1" dirty="0">
                <a:solidFill>
                  <a:srgbClr val="FC2118"/>
                </a:solidFill>
                <a:effectLst/>
                <a:latin typeface="Menlo" panose="020B0609030804020204" pitchFamily="49" charset="0"/>
              </a:rPr>
              <a:t>2</a:t>
            </a:r>
            <a:r>
              <a:rPr lang="en-US" dirty="0">
                <a:solidFill>
                  <a:srgbClr val="B42419"/>
                </a:solidFill>
                <a:effectLst/>
                <a:latin typeface="Menlo" panose="020B0609030804020204" pitchFamily="49" charset="0"/>
              </a:rPr>
              <a:t>]: </a:t>
            </a:r>
            <a:r>
              <a:rPr lang="en-US" dirty="0">
                <a:solidFill>
                  <a:srgbClr val="000000"/>
                </a:solidFill>
                <a:effectLst/>
                <a:latin typeface="Menlo" panose="020B0609030804020204" pitchFamily="49" charset="0"/>
              </a:rPr>
              <a:t>False</a:t>
            </a:r>
            <a:endParaRPr lang="en-US" dirty="0">
              <a:solidFill>
                <a:srgbClr val="B42419"/>
              </a:solidFill>
              <a:effectLst/>
              <a:latin typeface="Menlo" panose="020B0609030804020204" pitchFamily="49" charset="0"/>
            </a:endParaRPr>
          </a:p>
        </p:txBody>
      </p:sp>
      <p:sp>
        <p:nvSpPr>
          <p:cNvPr id="12" name="TextBox 11">
            <a:extLst>
              <a:ext uri="{FF2B5EF4-FFF2-40B4-BE49-F238E27FC236}">
                <a16:creationId xmlns:a16="http://schemas.microsoft.com/office/drawing/2014/main" id="{31095DB1-5A90-6678-98DA-32BAE755CEAA}"/>
              </a:ext>
            </a:extLst>
          </p:cNvPr>
          <p:cNvSpPr txBox="1"/>
          <p:nvPr/>
        </p:nvSpPr>
        <p:spPr>
          <a:xfrm>
            <a:off x="1426320" y="3861048"/>
            <a:ext cx="6096000" cy="1477328"/>
          </a:xfrm>
          <a:prstGeom prst="rect">
            <a:avLst/>
          </a:prstGeom>
          <a:noFill/>
        </p:spPr>
        <p:txBody>
          <a:bodyPr wrap="square">
            <a:spAutoFit/>
          </a:bodyPr>
          <a:lstStyle/>
          <a:p>
            <a:r>
              <a:rPr lang="en-US" b="1" dirty="0">
                <a:solidFill>
                  <a:srgbClr val="2D961E"/>
                </a:solidFill>
                <a:effectLst/>
                <a:latin typeface="Menlo" panose="020B0609030804020204" pitchFamily="49" charset="0"/>
              </a:rPr>
              <a:t>def</a:t>
            </a:r>
            <a:r>
              <a:rPr lang="en-US" dirty="0">
                <a:solidFill>
                  <a:srgbClr val="000000"/>
                </a:solidFill>
                <a:effectLst/>
                <a:latin typeface="Menlo" panose="020B0609030804020204" pitchFamily="49" charset="0"/>
              </a:rPr>
              <a:t> </a:t>
            </a:r>
            <a:r>
              <a:rPr lang="en-US" dirty="0" err="1">
                <a:solidFill>
                  <a:srgbClr val="400BD9"/>
                </a:solidFill>
                <a:effectLst/>
                <a:latin typeface="Menlo" panose="020B0609030804020204" pitchFamily="49" charset="0"/>
              </a:rPr>
              <a:t>test_allclose_with_nan</a:t>
            </a:r>
            <a:r>
              <a:rPr lang="en-US" dirty="0">
                <a:solidFill>
                  <a:srgbClr val="000000"/>
                </a:solidFill>
                <a:effectLst/>
                <a:latin typeface="Menlo" panose="020B0609030804020204" pitchFamily="49" charset="0"/>
              </a:rPr>
              <a:t>():</a:t>
            </a:r>
            <a:endParaRPr lang="en-US" dirty="0">
              <a:solidFill>
                <a:srgbClr val="400BD9"/>
              </a:solidFill>
              <a:effectLst/>
              <a:latin typeface="Menlo" panose="020B0609030804020204" pitchFamily="49" charset="0"/>
            </a:endParaRPr>
          </a:p>
          <a:p>
            <a:r>
              <a:rPr lang="en-US" dirty="0">
                <a:solidFill>
                  <a:srgbClr val="000000"/>
                </a:solidFill>
                <a:effectLst/>
                <a:latin typeface="Menlo" panose="020B0609030804020204" pitchFamily="49" charset="0"/>
              </a:rPr>
              <a:t>    x = </a:t>
            </a:r>
            <a:r>
              <a:rPr lang="en-US" dirty="0" err="1">
                <a:solidFill>
                  <a:srgbClr val="000000"/>
                </a:solidFill>
                <a:effectLst/>
                <a:latin typeface="Menlo" panose="020B0609030804020204" pitchFamily="49" charset="0"/>
              </a:rPr>
              <a:t>np.array</a:t>
            </a:r>
            <a:r>
              <a:rPr lang="en-US" dirty="0">
                <a:solidFill>
                  <a:srgbClr val="000000"/>
                </a:solidFill>
                <a:effectLst/>
                <a:latin typeface="Menlo" panose="020B0609030804020204" pitchFamily="49" charset="0"/>
              </a:rPr>
              <a:t>([</a:t>
            </a:r>
            <a:r>
              <a:rPr lang="en-US" dirty="0">
                <a:solidFill>
                  <a:srgbClr val="2FB41D"/>
                </a:solidFill>
                <a:effectLst/>
                <a:latin typeface="Menlo" panose="020B0609030804020204" pitchFamily="49" charset="0"/>
              </a:rPr>
              <a:t>1.1</a:t>
            </a:r>
            <a:r>
              <a:rPr lang="en-US" dirty="0">
                <a:solidFill>
                  <a:srgbClr val="000000"/>
                </a:solidFill>
                <a:effectLst/>
                <a:latin typeface="Menlo" panose="020B0609030804020204" pitchFamily="49" charset="0"/>
              </a:rPr>
              <a:t>, </a:t>
            </a:r>
            <a:r>
              <a:rPr lang="en-US" dirty="0" err="1">
                <a:solidFill>
                  <a:srgbClr val="000000"/>
                </a:solidFill>
                <a:effectLst/>
                <a:latin typeface="Menlo" panose="020B0609030804020204" pitchFamily="49" charset="0"/>
              </a:rPr>
              <a:t>np.nan</a:t>
            </a:r>
            <a:r>
              <a:rPr lang="en-US" dirty="0">
                <a:solidFill>
                  <a:srgbClr val="000000"/>
                </a:solidFill>
                <a:effectLst/>
                <a:latin typeface="Menlo" panose="020B0609030804020204" pitchFamily="49" charset="0"/>
              </a:rPr>
              <a:t>])</a:t>
            </a:r>
          </a:p>
          <a:p>
            <a:r>
              <a:rPr lang="en-US" dirty="0">
                <a:solidFill>
                  <a:srgbClr val="000000"/>
                </a:solidFill>
                <a:effectLst/>
                <a:latin typeface="Menlo" panose="020B0609030804020204" pitchFamily="49" charset="0"/>
              </a:rPr>
              <a:t>    y = </a:t>
            </a:r>
            <a:r>
              <a:rPr lang="en-US" dirty="0" err="1">
                <a:solidFill>
                  <a:srgbClr val="000000"/>
                </a:solidFill>
                <a:effectLst/>
                <a:latin typeface="Menlo" panose="020B0609030804020204" pitchFamily="49" charset="0"/>
              </a:rPr>
              <a:t>np.array</a:t>
            </a:r>
            <a:r>
              <a:rPr lang="en-US" dirty="0">
                <a:solidFill>
                  <a:srgbClr val="000000"/>
                </a:solidFill>
                <a:effectLst/>
                <a:latin typeface="Menlo" panose="020B0609030804020204" pitchFamily="49" charset="0"/>
              </a:rPr>
              <a:t>([</a:t>
            </a:r>
            <a:r>
              <a:rPr lang="en-US" dirty="0">
                <a:solidFill>
                  <a:srgbClr val="2FB41D"/>
                </a:solidFill>
                <a:effectLst/>
                <a:latin typeface="Menlo" panose="020B0609030804020204" pitchFamily="49" charset="0"/>
              </a:rPr>
              <a:t>2.2</a:t>
            </a:r>
            <a:r>
              <a:rPr lang="en-US" dirty="0">
                <a:solidFill>
                  <a:srgbClr val="000000"/>
                </a:solidFill>
                <a:effectLst/>
                <a:latin typeface="Menlo" panose="020B0609030804020204" pitchFamily="49" charset="0"/>
              </a:rPr>
              <a:t>, </a:t>
            </a:r>
            <a:r>
              <a:rPr lang="en-US" dirty="0" err="1">
                <a:solidFill>
                  <a:srgbClr val="000000"/>
                </a:solidFill>
                <a:effectLst/>
                <a:latin typeface="Menlo" panose="020B0609030804020204" pitchFamily="49" charset="0"/>
              </a:rPr>
              <a:t>np.nan</a:t>
            </a:r>
            <a:r>
              <a:rPr lang="en-US" dirty="0">
                <a:solidFill>
                  <a:srgbClr val="000000"/>
                </a:solidFill>
                <a:effectLst/>
                <a:latin typeface="Menlo" panose="020B0609030804020204" pitchFamily="49" charset="0"/>
              </a:rPr>
              <a:t>])</a:t>
            </a:r>
          </a:p>
          <a:p>
            <a:r>
              <a:rPr lang="en-US" dirty="0">
                <a:solidFill>
                  <a:srgbClr val="000000"/>
                </a:solidFill>
                <a:effectLst/>
                <a:latin typeface="Menlo" panose="020B0609030804020204" pitchFamily="49" charset="0"/>
              </a:rPr>
              <a:t>    z = </a:t>
            </a:r>
            <a:r>
              <a:rPr lang="en-US" dirty="0" err="1">
                <a:solidFill>
                  <a:srgbClr val="000000"/>
                </a:solidFill>
                <a:effectLst/>
                <a:latin typeface="Menlo" panose="020B0609030804020204" pitchFamily="49" charset="0"/>
              </a:rPr>
              <a:t>np.array</a:t>
            </a:r>
            <a:r>
              <a:rPr lang="en-US" dirty="0">
                <a:solidFill>
                  <a:srgbClr val="000000"/>
                </a:solidFill>
                <a:effectLst/>
                <a:latin typeface="Menlo" panose="020B0609030804020204" pitchFamily="49" charset="0"/>
              </a:rPr>
              <a:t>([</a:t>
            </a:r>
            <a:r>
              <a:rPr lang="en-US" dirty="0">
                <a:solidFill>
                  <a:srgbClr val="2FB41D"/>
                </a:solidFill>
                <a:effectLst/>
                <a:latin typeface="Menlo" panose="020B0609030804020204" pitchFamily="49" charset="0"/>
              </a:rPr>
              <a:t>3.3</a:t>
            </a:r>
            <a:r>
              <a:rPr lang="en-US" dirty="0">
                <a:solidFill>
                  <a:srgbClr val="000000"/>
                </a:solidFill>
                <a:effectLst/>
                <a:latin typeface="Menlo" panose="020B0609030804020204" pitchFamily="49" charset="0"/>
              </a:rPr>
              <a:t>, </a:t>
            </a:r>
            <a:r>
              <a:rPr lang="en-US" dirty="0" err="1">
                <a:solidFill>
                  <a:srgbClr val="000000"/>
                </a:solidFill>
                <a:effectLst/>
                <a:latin typeface="Menlo" panose="020B0609030804020204" pitchFamily="49" charset="0"/>
              </a:rPr>
              <a:t>np.nan</a:t>
            </a:r>
            <a:r>
              <a:rPr lang="en-US" dirty="0">
                <a:solidFill>
                  <a:srgbClr val="000000"/>
                </a:solidFill>
                <a:effectLst/>
                <a:latin typeface="Menlo" panose="020B0609030804020204" pitchFamily="49" charset="0"/>
              </a:rPr>
              <a:t>])</a:t>
            </a:r>
          </a:p>
          <a:p>
            <a:r>
              <a:rPr lang="en-US" dirty="0">
                <a:solidFill>
                  <a:srgbClr val="000000"/>
                </a:solidFill>
                <a:effectLst/>
                <a:latin typeface="Menlo" panose="020B0609030804020204" pitchFamily="49" charset="0"/>
              </a:rPr>
              <a:t>    </a:t>
            </a:r>
            <a:r>
              <a:rPr lang="en-US" dirty="0" err="1">
                <a:solidFill>
                  <a:srgbClr val="000000"/>
                </a:solidFill>
                <a:effectLst/>
                <a:latin typeface="Menlo" panose="020B0609030804020204" pitchFamily="49" charset="0"/>
              </a:rPr>
              <a:t>assert_allclose</a:t>
            </a:r>
            <a:r>
              <a:rPr lang="en-US" dirty="0">
                <a:solidFill>
                  <a:srgbClr val="000000"/>
                </a:solidFill>
                <a:effectLst/>
                <a:latin typeface="Menlo" panose="020B0609030804020204" pitchFamily="49" charset="0"/>
              </a:rPr>
              <a:t>(x + y, z)</a:t>
            </a:r>
          </a:p>
        </p:txBody>
      </p:sp>
      <p:sp>
        <p:nvSpPr>
          <p:cNvPr id="14" name="TextBox 13">
            <a:extLst>
              <a:ext uri="{FF2B5EF4-FFF2-40B4-BE49-F238E27FC236}">
                <a16:creationId xmlns:a16="http://schemas.microsoft.com/office/drawing/2014/main" id="{71F34F9F-39A4-3B87-0544-1F9A3A723E9E}"/>
              </a:ext>
            </a:extLst>
          </p:cNvPr>
          <p:cNvSpPr txBox="1"/>
          <p:nvPr/>
        </p:nvSpPr>
        <p:spPr>
          <a:xfrm>
            <a:off x="1384235" y="5527718"/>
            <a:ext cx="10603160" cy="338554"/>
          </a:xfrm>
          <a:prstGeom prst="rect">
            <a:avLst/>
          </a:prstGeom>
          <a:noFill/>
        </p:spPr>
        <p:txBody>
          <a:bodyPr wrap="square">
            <a:spAutoFit/>
          </a:bodyPr>
          <a:lstStyle/>
          <a:p>
            <a:r>
              <a:rPr lang="en-US" sz="1600" dirty="0" err="1">
                <a:solidFill>
                  <a:srgbClr val="000000"/>
                </a:solidFill>
                <a:effectLst/>
                <a:latin typeface="Menlo" panose="020B0609030804020204" pitchFamily="49" charset="0"/>
              </a:rPr>
              <a:t>test_numpy_equality.py</a:t>
            </a:r>
            <a:r>
              <a:rPr lang="en-US" sz="1600" dirty="0">
                <a:solidFill>
                  <a:srgbClr val="000000"/>
                </a:solidFill>
                <a:effectLst/>
                <a:latin typeface="Menlo" panose="020B0609030804020204" pitchFamily="49" charset="0"/>
              </a:rPr>
              <a:t>::</a:t>
            </a:r>
            <a:r>
              <a:rPr lang="en-US" sz="1600" dirty="0" err="1">
                <a:solidFill>
                  <a:srgbClr val="000000"/>
                </a:solidFill>
                <a:effectLst/>
                <a:latin typeface="Menlo" panose="020B0609030804020204" pitchFamily="49" charset="0"/>
              </a:rPr>
              <a:t>test_allclose_with_nan</a:t>
            </a:r>
            <a:r>
              <a:rPr lang="en-US" sz="1600" dirty="0">
                <a:solidFill>
                  <a:srgbClr val="000000"/>
                </a:solidFill>
                <a:effectLst/>
                <a:latin typeface="Menlo" panose="020B0609030804020204" pitchFamily="49" charset="0"/>
              </a:rPr>
              <a:t> 		</a:t>
            </a:r>
            <a:r>
              <a:rPr lang="en-US" sz="1600" dirty="0">
                <a:solidFill>
                  <a:srgbClr val="2FB41D"/>
                </a:solidFill>
                <a:effectLst/>
                <a:latin typeface="Menlo" panose="020B0609030804020204" pitchFamily="49" charset="0"/>
              </a:rPr>
              <a:t>PASSED</a:t>
            </a:r>
          </a:p>
        </p:txBody>
      </p:sp>
    </p:spTree>
    <p:extLst>
      <p:ext uri="{BB962C8B-B14F-4D97-AF65-F5344CB8AC3E}">
        <p14:creationId xmlns:p14="http://schemas.microsoft.com/office/powerpoint/2010/main" val="27193587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365125"/>
            <a:ext cx="11377264" cy="903635"/>
          </a:xfrm>
        </p:spPr>
        <p:txBody>
          <a:bodyPr>
            <a:normAutofit fontScale="90000"/>
          </a:bodyPr>
          <a:lstStyle/>
          <a:p>
            <a:r>
              <a:rPr lang="en-US" dirty="0">
                <a:solidFill>
                  <a:srgbClr val="24292F"/>
                </a:solidFill>
              </a:rPr>
              <a:t>Write</a:t>
            </a:r>
            <a:r>
              <a:rPr lang="en-US" b="0" i="0" dirty="0">
                <a:solidFill>
                  <a:srgbClr val="24292F"/>
                </a:solidFill>
                <a:effectLst/>
              </a:rPr>
              <a:t> a working version of </a:t>
            </a:r>
            <a:r>
              <a:rPr lang="en-US" sz="3600" dirty="0">
                <a:solidFill>
                  <a:srgbClr val="24292F"/>
                </a:solidFill>
                <a:latin typeface="Consolas" panose="020B0609020204030204" pitchFamily="49" charset="0"/>
                <a:cs typeface="Consolas" panose="020B0609020204030204" pitchFamily="49" charset="0"/>
              </a:rPr>
              <a:t>find</a:t>
            </a:r>
            <a:r>
              <a:rPr lang="en-US" sz="3600" b="0" i="0" dirty="0">
                <a:solidFill>
                  <a:srgbClr val="24292F"/>
                </a:solidFill>
                <a:effectLst/>
                <a:latin typeface="Consolas" panose="020B0609020204030204" pitchFamily="49" charset="0"/>
                <a:cs typeface="Consolas" panose="020B0609020204030204" pitchFamily="49" charset="0"/>
              </a:rPr>
              <a:t>_maxima</a:t>
            </a:r>
            <a:r>
              <a:rPr lang="en-US" b="0" i="0" dirty="0">
                <a:solidFill>
                  <a:srgbClr val="24292F"/>
                </a:solidFill>
                <a:effectLst/>
                <a:cs typeface="Courier New" panose="02070309020205020404" pitchFamily="49" charset="0"/>
              </a:rPr>
              <a:t>, with testing</a:t>
            </a:r>
            <a:r>
              <a:rPr lang="en-US" b="0" i="0" dirty="0">
                <a:solidFill>
                  <a:srgbClr val="24292F"/>
                </a:solidFill>
                <a:effectLst/>
                <a:latin typeface="Courier New" panose="02070309020205020404" pitchFamily="49" charset="0"/>
                <a:cs typeface="Courier New" panose="02070309020205020404" pitchFamily="49" charset="0"/>
              </a:rPr>
              <a:t> </a:t>
            </a:r>
          </a:p>
        </p:txBody>
      </p:sp>
      <p:sp>
        <p:nvSpPr>
          <p:cNvPr id="3" name="Content Placeholder 2"/>
          <p:cNvSpPr>
            <a:spLocks noGrp="1"/>
          </p:cNvSpPr>
          <p:nvPr>
            <p:ph idx="1"/>
          </p:nvPr>
        </p:nvSpPr>
        <p:spPr>
          <a:xfrm>
            <a:off x="838200" y="1628800"/>
            <a:ext cx="10370368" cy="4548163"/>
          </a:xfrm>
        </p:spPr>
        <p:txBody>
          <a:bodyPr>
            <a:normAutofit/>
          </a:bodyPr>
          <a:lstStyle/>
          <a:p>
            <a:r>
              <a:rPr lang="en-US" b="1" dirty="0"/>
              <a:t>Read carefully the description of Issue #2 on GitHub</a:t>
            </a:r>
            <a:endParaRPr lang="en-US" dirty="0"/>
          </a:p>
          <a:p>
            <a:r>
              <a:rPr lang="en-US" dirty="0"/>
              <a:t>Submit a Pull Request for Issue #2</a:t>
            </a:r>
          </a:p>
          <a:p>
            <a:pPr lvl="1"/>
            <a:r>
              <a:rPr lang="en-US" dirty="0"/>
              <a:t>Fork the repository (if you haven’t already)</a:t>
            </a:r>
          </a:p>
          <a:p>
            <a:pPr lvl="1"/>
            <a:r>
              <a:rPr lang="en-US" dirty="0"/>
              <a:t>Create a new branch on the fork called, e.g</a:t>
            </a:r>
            <a:r>
              <a:rPr lang="en-US"/>
              <a:t>., </a:t>
            </a:r>
            <a:r>
              <a:rPr lang="en-US">
                <a:latin typeface="Consolas" panose="020B0609020204030204" pitchFamily="49" charset="0"/>
                <a:cs typeface="Consolas" panose="020B0609020204030204" pitchFamily="49" charset="0"/>
              </a:rPr>
              <a:t>fix-2</a:t>
            </a:r>
            <a:endParaRPr lang="en-US" dirty="0">
              <a:latin typeface="Consolas" panose="020B0609020204030204" pitchFamily="49" charset="0"/>
              <a:cs typeface="Consolas" panose="020B0609020204030204" pitchFamily="49" charset="0"/>
            </a:endParaRPr>
          </a:p>
          <a:p>
            <a:pPr lvl="1"/>
            <a:r>
              <a:rPr lang="en-US" dirty="0"/>
              <a:t>Solve the issue with one or more commits</a:t>
            </a:r>
          </a:p>
          <a:p>
            <a:pPr lvl="1"/>
            <a:r>
              <a:rPr lang="en-US" dirty="0"/>
              <a:t>Push the branch to your GitHub fork</a:t>
            </a:r>
          </a:p>
          <a:p>
            <a:pPr lvl="1"/>
            <a:r>
              <a:rPr lang="en-US" dirty="0"/>
              <a:t>On GitHub, go to “Pull Requests” and open a pull request against branch </a:t>
            </a:r>
            <a:r>
              <a:rPr lang="en-US" dirty="0">
                <a:latin typeface="Consolas" panose="020B0609020204030204" pitchFamily="49" charset="0"/>
                <a:cs typeface="Consolas" panose="020B0609020204030204" pitchFamily="49" charset="0"/>
              </a:rPr>
              <a:t>main</a:t>
            </a:r>
            <a:r>
              <a:rPr lang="en-US" dirty="0"/>
              <a:t> of the official ASPP repository</a:t>
            </a:r>
          </a:p>
          <a:p>
            <a:pPr lvl="1"/>
            <a:r>
              <a:rPr lang="en-US" dirty="0"/>
              <a:t>In the PR description write “Fixes #2” somewhere, this is going to create an automatic link to the issue, and close the issue if the PR is merged</a:t>
            </a:r>
          </a:p>
        </p:txBody>
      </p:sp>
      <p:sp>
        <p:nvSpPr>
          <p:cNvPr id="7" name="Date Placeholder 6"/>
          <p:cNvSpPr>
            <a:spLocks noGrp="1"/>
          </p:cNvSpPr>
          <p:nvPr>
            <p:ph type="dt" sz="half" idx="10"/>
          </p:nvPr>
        </p:nvSpPr>
        <p:spPr/>
        <p:txBody>
          <a:bodyPr/>
          <a:lstStyle/>
          <a:p>
            <a:r>
              <a:rPr lang="de-CH"/>
              <a:t>August 2023, CC BY-SA 4.0</a:t>
            </a:r>
            <a:endParaRPr lang="en-US"/>
          </a:p>
        </p:txBody>
      </p:sp>
      <p:sp>
        <p:nvSpPr>
          <p:cNvPr id="8" name="Footer Placeholder 7"/>
          <p:cNvSpPr>
            <a:spLocks noGrp="1"/>
          </p:cNvSpPr>
          <p:nvPr>
            <p:ph type="ftr" sz="quarter" idx="11"/>
          </p:nvPr>
        </p:nvSpPr>
        <p:spPr/>
        <p:txBody>
          <a:bodyPr/>
          <a:lstStyle/>
          <a:p>
            <a:r>
              <a:rPr lang="en-US"/>
              <a:t>Testing scientific code, v16.0</a:t>
            </a:r>
          </a:p>
        </p:txBody>
      </p:sp>
      <p:sp>
        <p:nvSpPr>
          <p:cNvPr id="4" name="Slide Number Placeholder 3">
            <a:extLst>
              <a:ext uri="{FF2B5EF4-FFF2-40B4-BE49-F238E27FC236}">
                <a16:creationId xmlns:a16="http://schemas.microsoft.com/office/drawing/2014/main" id="{574A916C-C6FC-198A-1A9B-363F224AF862}"/>
              </a:ext>
            </a:extLst>
          </p:cNvPr>
          <p:cNvSpPr>
            <a:spLocks noGrp="1"/>
          </p:cNvSpPr>
          <p:nvPr>
            <p:ph type="sldNum" sz="quarter" idx="12"/>
          </p:nvPr>
        </p:nvSpPr>
        <p:spPr/>
        <p:txBody>
          <a:bodyPr/>
          <a:lstStyle/>
          <a:p>
            <a:fld id="{EF79ADEA-B933-47CC-A4E9-04E6298B917C}" type="slidenum">
              <a:rPr lang="en-US" smtClean="0"/>
              <a:pPr/>
              <a:t>29</a:t>
            </a:fld>
            <a:endParaRPr lang="en-US"/>
          </a:p>
        </p:txBody>
      </p:sp>
    </p:spTree>
    <p:extLst>
      <p:ext uri="{BB962C8B-B14F-4D97-AF65-F5344CB8AC3E}">
        <p14:creationId xmlns:p14="http://schemas.microsoft.com/office/powerpoint/2010/main" val="19024329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0" name="Picture 2" descr="Image">
            <a:extLst>
              <a:ext uri="{FF2B5EF4-FFF2-40B4-BE49-F238E27FC236}">
                <a16:creationId xmlns:a16="http://schemas.microsoft.com/office/drawing/2014/main" id="{F7C61F70-7375-50E2-8341-E9817BA90464}"/>
              </a:ext>
            </a:extLst>
          </p:cNvPr>
          <p:cNvPicPr>
            <a:picLocks noChangeAspect="1" noChangeArrowheads="1"/>
          </p:cNvPicPr>
          <p:nvPr/>
        </p:nvPicPr>
        <p:blipFill rotWithShape="1">
          <a:blip r:embed="rId3">
            <a:extLst>
              <a:ext uri="{28A0092B-C50C-407E-A947-70E740481C1C}">
                <a14:useLocalDpi xmlns:a14="http://schemas.microsoft.com/office/drawing/2010/main"/>
              </a:ext>
            </a:extLst>
          </a:blip>
          <a:srcRect/>
          <a:stretch/>
        </p:blipFill>
        <p:spPr bwMode="auto">
          <a:xfrm>
            <a:off x="6734181" y="10"/>
            <a:ext cx="5457819"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407368" y="365125"/>
            <a:ext cx="7057999" cy="975643"/>
          </a:xfrm>
          <a:noFill/>
        </p:spPr>
        <p:txBody>
          <a:bodyPr>
            <a:normAutofit/>
          </a:bodyPr>
          <a:lstStyle/>
          <a:p>
            <a:r>
              <a:rPr lang="en-US" dirty="0"/>
              <a:t>How to reach enlightenment</a:t>
            </a:r>
          </a:p>
        </p:txBody>
      </p:sp>
      <p:sp>
        <p:nvSpPr>
          <p:cNvPr id="6" name="Content Placeholder 5"/>
          <p:cNvSpPr>
            <a:spLocks noGrp="1"/>
          </p:cNvSpPr>
          <p:nvPr>
            <p:ph idx="1"/>
          </p:nvPr>
        </p:nvSpPr>
        <p:spPr>
          <a:xfrm>
            <a:off x="638181" y="1556792"/>
            <a:ext cx="5457819" cy="4620171"/>
          </a:xfrm>
        </p:spPr>
        <p:txBody>
          <a:bodyPr>
            <a:normAutofit/>
          </a:bodyPr>
          <a:lstStyle/>
          <a:p>
            <a:r>
              <a:rPr lang="en-US" sz="2400" dirty="0"/>
              <a:t>How do we get to the blessed state of </a:t>
            </a:r>
            <a:r>
              <a:rPr lang="en-US" sz="2400" b="1" dirty="0"/>
              <a:t>confidence</a:t>
            </a:r>
            <a:r>
              <a:rPr lang="en-US" sz="2400" dirty="0"/>
              <a:t> and </a:t>
            </a:r>
            <a:r>
              <a:rPr lang="en-US" sz="2400" b="1" dirty="0"/>
              <a:t>efficiency</a:t>
            </a:r>
            <a:r>
              <a:rPr lang="en-US" sz="2400" dirty="0"/>
              <a:t>?</a:t>
            </a:r>
          </a:p>
          <a:p>
            <a:r>
              <a:rPr lang="en-US" sz="2400" dirty="0"/>
              <a:t>Being a Python expert is not sufficient, good programming practices make a big difference</a:t>
            </a:r>
          </a:p>
          <a:p>
            <a:r>
              <a:rPr lang="en-US" sz="2400" dirty="0"/>
              <a:t>We can learn a lot from the development methods developed for commercial and open source software</a:t>
            </a:r>
          </a:p>
        </p:txBody>
      </p:sp>
      <p:sp>
        <p:nvSpPr>
          <p:cNvPr id="7" name="Date Placeholder 6"/>
          <p:cNvSpPr>
            <a:spLocks noGrp="1"/>
          </p:cNvSpPr>
          <p:nvPr>
            <p:ph type="dt" sz="half" idx="10"/>
          </p:nvPr>
        </p:nvSpPr>
        <p:spPr>
          <a:xfrm>
            <a:off x="838200" y="6356350"/>
            <a:ext cx="2590800" cy="365125"/>
          </a:xfrm>
        </p:spPr>
        <p:txBody>
          <a:bodyPr>
            <a:normAutofit/>
          </a:bodyPr>
          <a:lstStyle/>
          <a:p>
            <a:pPr>
              <a:spcAft>
                <a:spcPts val="600"/>
              </a:spcAft>
            </a:pPr>
            <a:r>
              <a:rPr lang="de-CH"/>
              <a:t>August 2023, CC BY-SA 4.0</a:t>
            </a:r>
            <a:endParaRPr lang="en-US"/>
          </a:p>
        </p:txBody>
      </p:sp>
      <p:sp>
        <p:nvSpPr>
          <p:cNvPr id="8" name="Footer Placeholder 7"/>
          <p:cNvSpPr>
            <a:spLocks noGrp="1"/>
          </p:cNvSpPr>
          <p:nvPr>
            <p:ph type="ftr" sz="quarter" idx="11"/>
          </p:nvPr>
        </p:nvSpPr>
        <p:spPr>
          <a:xfrm>
            <a:off x="3505200" y="6356350"/>
            <a:ext cx="3429000" cy="365125"/>
          </a:xfrm>
        </p:spPr>
        <p:txBody>
          <a:bodyPr>
            <a:normAutofit/>
          </a:bodyPr>
          <a:lstStyle/>
          <a:p>
            <a:pPr algn="l">
              <a:spcAft>
                <a:spcPts val="600"/>
              </a:spcAft>
            </a:pPr>
            <a:r>
              <a:rPr lang="en-US"/>
              <a:t>Testing scientific code, v16.0</a:t>
            </a:r>
          </a:p>
        </p:txBody>
      </p:sp>
      <p:sp>
        <p:nvSpPr>
          <p:cNvPr id="9" name="Slide Number Placeholder 8">
            <a:extLst>
              <a:ext uri="{FF2B5EF4-FFF2-40B4-BE49-F238E27FC236}">
                <a16:creationId xmlns:a16="http://schemas.microsoft.com/office/drawing/2014/main" id="{DF9385FA-9493-5600-B0E9-618A49ECD068}"/>
              </a:ext>
            </a:extLst>
          </p:cNvPr>
          <p:cNvSpPr>
            <a:spLocks noGrp="1"/>
          </p:cNvSpPr>
          <p:nvPr>
            <p:ph type="sldNum" sz="quarter" idx="12"/>
          </p:nvPr>
        </p:nvSpPr>
        <p:spPr/>
        <p:txBody>
          <a:bodyPr>
            <a:normAutofit/>
          </a:bodyPr>
          <a:lstStyle/>
          <a:p>
            <a:pPr>
              <a:spcAft>
                <a:spcPts val="600"/>
              </a:spcAft>
            </a:pPr>
            <a:fld id="{EF79ADEA-B933-47CC-A4E9-04E6298B917C}" type="slidenum">
              <a:rPr lang="en-US">
                <a:solidFill>
                  <a:srgbClr val="FFFFFF"/>
                </a:solidFill>
              </a:rPr>
              <a:pPr>
                <a:spcAft>
                  <a:spcPts val="600"/>
                </a:spcAft>
              </a:pPr>
              <a:t>3</a:t>
            </a:fld>
            <a:endParaRPr lang="en-US">
              <a:solidFill>
                <a:srgbClr val="FFFFFF"/>
              </a:solidFill>
            </a:endParaRPr>
          </a:p>
        </p:txBody>
      </p:sp>
    </p:spTree>
    <p:extLst>
      <p:ext uri="{BB962C8B-B14F-4D97-AF65-F5344CB8AC3E}">
        <p14:creationId xmlns:p14="http://schemas.microsoft.com/office/powerpoint/2010/main" val="37851127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03" name="Rectangle 4102">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98" name="Picture 2">
            <a:extLst>
              <a:ext uri="{FF2B5EF4-FFF2-40B4-BE49-F238E27FC236}">
                <a16:creationId xmlns:a16="http://schemas.microsoft.com/office/drawing/2014/main" id="{D7D6EE05-B08A-F264-955C-753BE706CF36}"/>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a:ext>
            </a:extLst>
          </a:blip>
          <a:srcRect/>
          <a:stretch/>
        </p:blipFill>
        <p:spPr bwMode="auto">
          <a:xfrm>
            <a:off x="-3047" y="10"/>
            <a:ext cx="12191999" cy="6857990"/>
          </a:xfrm>
          <a:prstGeom prst="rect">
            <a:avLst/>
          </a:prstGeom>
          <a:noFill/>
          <a:extLst>
            <a:ext uri="{909E8E84-426E-40DD-AFC4-6F175D3DCCD1}">
              <a14:hiddenFill xmlns:a14="http://schemas.microsoft.com/office/drawing/2010/main">
                <a:solidFill>
                  <a:srgbClr val="FFFFFF"/>
                </a:solidFill>
              </a14:hiddenFill>
            </a:ext>
          </a:extLst>
        </p:spPr>
      </p:pic>
      <p:sp>
        <p:nvSpPr>
          <p:cNvPr id="4105" name="Rectangle 4104">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idx="4294967295"/>
          </p:nvPr>
        </p:nvSpPr>
        <p:spPr>
          <a:xfrm>
            <a:off x="1097280" y="325550"/>
            <a:ext cx="10058400" cy="2527386"/>
          </a:xfrm>
          <a:effectLst>
            <a:outerShdw blurRad="50800" dist="38100" dir="2700000" algn="tl" rotWithShape="0">
              <a:prstClr val="black">
                <a:alpha val="40000"/>
              </a:prstClr>
            </a:outerShdw>
          </a:effectLst>
        </p:spPr>
        <p:txBody>
          <a:bodyPr vert="horz" lIns="91440" tIns="45720" rIns="91440" bIns="45720" rtlCol="0" anchor="b">
            <a:normAutofit/>
          </a:bodyPr>
          <a:lstStyle/>
          <a:p>
            <a:pPr algn="ctr"/>
            <a:r>
              <a:rPr lang="en-US" sz="6600">
                <a:solidFill>
                  <a:srgbClr val="FFFFFF"/>
                </a:solidFill>
              </a:rPr>
              <a:t>Up next:</a:t>
            </a:r>
            <a:br>
              <a:rPr lang="en-US" sz="6600">
                <a:solidFill>
                  <a:srgbClr val="FFFFFF"/>
                </a:solidFill>
              </a:rPr>
            </a:br>
            <a:r>
              <a:rPr lang="en-US" sz="6600">
                <a:solidFill>
                  <a:srgbClr val="FFFFFF"/>
                </a:solidFill>
              </a:rPr>
              <a:t>Testing patterns</a:t>
            </a:r>
            <a:endParaRPr lang="en-US" sz="6600" dirty="0">
              <a:solidFill>
                <a:srgbClr val="FFFFFF"/>
              </a:solidFill>
            </a:endParaRPr>
          </a:p>
        </p:txBody>
      </p:sp>
      <p:sp>
        <p:nvSpPr>
          <p:cNvPr id="3" name="Date Placeholder 2"/>
          <p:cNvSpPr>
            <a:spLocks noGrp="1"/>
          </p:cNvSpPr>
          <p:nvPr>
            <p:ph type="dt" sz="half" idx="10"/>
          </p:nvPr>
        </p:nvSpPr>
        <p:spPr>
          <a:xfrm>
            <a:off x="838200" y="6356350"/>
            <a:ext cx="2743200" cy="365125"/>
          </a:xfrm>
        </p:spPr>
        <p:txBody>
          <a:bodyPr vert="horz" lIns="91440" tIns="45720" rIns="91440" bIns="45720" rtlCol="0" anchor="ctr">
            <a:normAutofit/>
          </a:bodyPr>
          <a:lstStyle/>
          <a:p>
            <a:pPr defTabSz="914400">
              <a:spcAft>
                <a:spcPts val="600"/>
              </a:spcAft>
              <a:defRPr/>
            </a:pPr>
            <a:r>
              <a:rPr lang="en-US">
                <a:solidFill>
                  <a:srgbClr val="FFFFFF"/>
                </a:solidFill>
                <a:latin typeface="Calibri" panose="020F0502020204030204"/>
              </a:rPr>
              <a:t>August 2023, CC BY-SA 4.0</a:t>
            </a:r>
          </a:p>
        </p:txBody>
      </p:sp>
      <p:sp>
        <p:nvSpPr>
          <p:cNvPr id="4" name="Footer Placeholder 3"/>
          <p:cNvSpPr>
            <a:spLocks noGrp="1"/>
          </p:cNvSpPr>
          <p:nvPr>
            <p:ph type="ftr" sz="quarter" idx="11"/>
          </p:nvPr>
        </p:nvSpPr>
        <p:spPr>
          <a:xfrm>
            <a:off x="4038600" y="6356350"/>
            <a:ext cx="4114800" cy="365125"/>
          </a:xfrm>
        </p:spPr>
        <p:txBody>
          <a:bodyPr vert="horz" lIns="91440" tIns="45720" rIns="91440" bIns="45720" rtlCol="0" anchor="ctr">
            <a:normAutofit/>
          </a:bodyPr>
          <a:lstStyle/>
          <a:p>
            <a:pPr defTabSz="914400">
              <a:spcAft>
                <a:spcPts val="600"/>
              </a:spcAft>
              <a:defRPr/>
            </a:pPr>
            <a:r>
              <a:rPr lang="en-US" kern="1200">
                <a:solidFill>
                  <a:srgbClr val="FFFFFF"/>
                </a:solidFill>
                <a:latin typeface="Calibri" panose="020F0502020204030204"/>
                <a:ea typeface="+mn-ea"/>
                <a:cs typeface="+mn-cs"/>
              </a:rPr>
              <a:t>Testing scientific code, v16.0</a:t>
            </a:r>
          </a:p>
        </p:txBody>
      </p:sp>
      <p:sp>
        <p:nvSpPr>
          <p:cNvPr id="5" name="Slide Number Placeholder 4">
            <a:extLst>
              <a:ext uri="{FF2B5EF4-FFF2-40B4-BE49-F238E27FC236}">
                <a16:creationId xmlns:a16="http://schemas.microsoft.com/office/drawing/2014/main" id="{F774971C-44CB-C83B-4A0D-68EE9AFB8AAA}"/>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defTabSz="914400">
              <a:spcAft>
                <a:spcPts val="600"/>
              </a:spcAft>
              <a:defRPr/>
            </a:pPr>
            <a:fld id="{EF79ADEA-B933-47CC-A4E9-04E6298B917C}" type="slidenum">
              <a:rPr lang="en-US">
                <a:solidFill>
                  <a:srgbClr val="FFFFFF"/>
                </a:solidFill>
                <a:latin typeface="Calibri" panose="020F0502020204030204"/>
              </a:rPr>
              <a:pPr defTabSz="914400">
                <a:spcAft>
                  <a:spcPts val="600"/>
                </a:spcAft>
                <a:defRPr/>
              </a:pPr>
              <a:t>30</a:t>
            </a:fld>
            <a:endParaRPr lang="en-US">
              <a:solidFill>
                <a:srgbClr val="FFFFFF"/>
              </a:solidFill>
              <a:latin typeface="Calibri" panose="020F0502020204030204"/>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de-CH"/>
              <a:t>August 2023, CC BY-SA 4.0</a:t>
            </a:r>
            <a:endParaRPr lang="en-US"/>
          </a:p>
        </p:txBody>
      </p:sp>
      <p:sp>
        <p:nvSpPr>
          <p:cNvPr id="3" name="Footer Placeholder 2"/>
          <p:cNvSpPr>
            <a:spLocks noGrp="1"/>
          </p:cNvSpPr>
          <p:nvPr>
            <p:ph type="ftr" sz="quarter" idx="11"/>
          </p:nvPr>
        </p:nvSpPr>
        <p:spPr/>
        <p:txBody>
          <a:bodyPr/>
          <a:lstStyle/>
          <a:p>
            <a:r>
              <a:rPr lang="en-US"/>
              <a:t>Testing scientific code, v16.0</a:t>
            </a:r>
          </a:p>
        </p:txBody>
      </p:sp>
      <p:sp>
        <p:nvSpPr>
          <p:cNvPr id="4" name="Slide Number Placeholder 3">
            <a:extLst>
              <a:ext uri="{FF2B5EF4-FFF2-40B4-BE49-F238E27FC236}">
                <a16:creationId xmlns:a16="http://schemas.microsoft.com/office/drawing/2014/main" id="{647B694D-F3E7-91E7-E5B1-294F9997071F}"/>
              </a:ext>
            </a:extLst>
          </p:cNvPr>
          <p:cNvSpPr>
            <a:spLocks noGrp="1"/>
          </p:cNvSpPr>
          <p:nvPr>
            <p:ph type="sldNum" sz="quarter" idx="12"/>
          </p:nvPr>
        </p:nvSpPr>
        <p:spPr/>
        <p:txBody>
          <a:bodyPr/>
          <a:lstStyle/>
          <a:p>
            <a:fld id="{EF79ADEA-B933-47CC-A4E9-04E6298B917C}" type="slidenum">
              <a:rPr lang="en-US" smtClean="0"/>
              <a:pPr/>
              <a:t>31</a:t>
            </a:fld>
            <a:endParaRPr lang="en-US"/>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normAutofit/>
          </a:bodyPr>
          <a:lstStyle/>
          <a:p>
            <a:r>
              <a:rPr lang="en-US" dirty="0" err="1">
                <a:cs typeface="Courier New" pitchFamily="49" charset="0"/>
              </a:rPr>
              <a:t>Testing error control</a:t>
            </a:r>
            <a:endParaRPr lang="en-US" dirty="0">
              <a:cs typeface="Courier New" pitchFamily="49" charset="0"/>
            </a:endParaRPr>
          </a:p>
        </p:txBody>
      </p:sp>
      <p:sp>
        <p:nvSpPr>
          <p:cNvPr id="2" name="Content Placeholder 1"/>
          <p:cNvSpPr>
            <a:spLocks noGrp="1"/>
          </p:cNvSpPr>
          <p:nvPr>
            <p:ph idx="1"/>
          </p:nvPr>
        </p:nvSpPr>
        <p:spPr>
          <a:xfrm>
            <a:off x="1991544" y="1219200"/>
            <a:ext cx="8424936" cy="4937760"/>
          </a:xfrm>
        </p:spPr>
        <p:txBody>
          <a:bodyPr>
            <a:normAutofit/>
          </a:bodyPr>
          <a:lstStyle/>
          <a:p>
            <a:r>
              <a:rPr lang="en-US" dirty="0">
                <a:solidFill>
                  <a:srgbClr val="000000"/>
                </a:solidFill>
                <a:ea typeface="ＭＳ Ｐゴシック" pitchFamily="80" charset="-128"/>
                <a:cs typeface="Courier New" pitchFamily="49" charset="0"/>
              </a:rPr>
              <a:t>Check that an exception is raised:</a:t>
            </a:r>
            <a:br>
              <a:rPr lang="en-US" dirty="0">
                <a:solidFill>
                  <a:srgbClr val="000000"/>
                </a:solidFill>
                <a:ea typeface="ＭＳ Ｐゴシック" pitchFamily="80" charset="-128"/>
                <a:cs typeface="Courier New" pitchFamily="49" charset="0"/>
              </a:rPr>
            </a:br>
            <a:br>
              <a:rPr lang="en-US" sz="1000" dirty="0"/>
            </a:br>
            <a:r>
              <a:rPr lang="en-US" sz="2000">
                <a:solidFill>
                  <a:srgbClr val="7F007F"/>
                </a:solidFill>
                <a:latin typeface="Courier New"/>
                <a:cs typeface="Courier New"/>
              </a:rPr>
              <a:t>from</a:t>
            </a:r>
            <a:r>
              <a:rPr lang="en-US" sz="2000">
                <a:solidFill>
                  <a:srgbClr val="000000"/>
                </a:solidFill>
                <a:latin typeface="Courier New"/>
                <a:cs typeface="Courier New"/>
              </a:rPr>
              <a:t> py.test </a:t>
            </a:r>
            <a:r>
              <a:rPr lang="en-US" sz="2000">
                <a:solidFill>
                  <a:srgbClr val="7F007F"/>
                </a:solidFill>
                <a:latin typeface="Courier New"/>
                <a:cs typeface="Courier New"/>
              </a:rPr>
              <a:t>import</a:t>
            </a:r>
            <a:r>
              <a:rPr lang="en-US" sz="2000">
                <a:solidFill>
                  <a:srgbClr val="000000"/>
                </a:solidFill>
                <a:latin typeface="Courier New"/>
                <a:cs typeface="Courier New"/>
              </a:rPr>
              <a:t> raises</a:t>
            </a:r>
            <a:br>
              <a:rPr lang="en-US" sz="2000">
                <a:solidFill>
                  <a:srgbClr val="000000"/>
                </a:solidFill>
                <a:latin typeface="Courier New"/>
                <a:cs typeface="Courier New"/>
              </a:rPr>
            </a:br>
            <a:r>
              <a:rPr lang="en-US" sz="2000">
                <a:solidFill>
                  <a:srgbClr val="7F007F"/>
                </a:solidFill>
                <a:latin typeface="Courier New"/>
                <a:cs typeface="Courier New"/>
              </a:rPr>
              <a:t>def</a:t>
            </a:r>
            <a:r>
              <a:rPr lang="en-US" sz="2000">
                <a:solidFill>
                  <a:srgbClr val="000000"/>
                </a:solidFill>
                <a:latin typeface="Courier New"/>
                <a:cs typeface="Courier New"/>
              </a:rPr>
              <a:t> </a:t>
            </a:r>
            <a:r>
              <a:rPr lang="en-US" sz="2000">
                <a:solidFill>
                  <a:srgbClr val="0000FF"/>
                </a:solidFill>
                <a:latin typeface="Courier New"/>
                <a:cs typeface="Courier New"/>
              </a:rPr>
              <a:t>test_raises</a:t>
            </a:r>
            <a:r>
              <a:rPr lang="en-US" sz="2000">
                <a:solidFill>
                  <a:srgbClr val="000000"/>
                </a:solidFill>
                <a:latin typeface="Courier New"/>
                <a:cs typeface="Courier New"/>
              </a:rPr>
              <a:t>():</a:t>
            </a:r>
            <a:br>
              <a:rPr lang="en-US" sz="2000">
                <a:solidFill>
                  <a:srgbClr val="000000"/>
                </a:solidFill>
                <a:latin typeface="Courier New"/>
                <a:cs typeface="Courier New"/>
              </a:rPr>
            </a:br>
            <a:r>
              <a:rPr lang="en-US" sz="2000">
                <a:solidFill>
                  <a:srgbClr val="000000"/>
                </a:solidFill>
                <a:latin typeface="Courier New"/>
                <a:cs typeface="Courier New"/>
              </a:rPr>
              <a:t>    </a:t>
            </a:r>
            <a:r>
              <a:rPr lang="en-US" sz="2000">
                <a:solidFill>
                  <a:srgbClr val="7F007F"/>
                </a:solidFill>
                <a:latin typeface="Courier New"/>
                <a:cs typeface="Courier New"/>
              </a:rPr>
              <a:t>with</a:t>
            </a:r>
            <a:r>
              <a:rPr lang="en-US" sz="2000">
                <a:solidFill>
                  <a:srgbClr val="000000"/>
                </a:solidFill>
                <a:latin typeface="Courier New"/>
                <a:cs typeface="Courier New"/>
              </a:rPr>
              <a:t> raises(SomeException):</a:t>
            </a:r>
            <a:br>
              <a:rPr lang="en-US" sz="2000">
                <a:solidFill>
                  <a:srgbClr val="000000"/>
                </a:solidFill>
                <a:latin typeface="Courier New"/>
                <a:cs typeface="Courier New"/>
              </a:rPr>
            </a:br>
            <a:r>
              <a:rPr lang="en-US" sz="2000">
                <a:solidFill>
                  <a:srgbClr val="000000"/>
                </a:solidFill>
                <a:latin typeface="Courier New"/>
                <a:cs typeface="Courier New"/>
              </a:rPr>
              <a:t>        do_something()</a:t>
            </a:r>
            <a:br>
              <a:rPr lang="en-US" sz="2000">
                <a:solidFill>
                  <a:srgbClr val="000000"/>
                </a:solidFill>
                <a:latin typeface="Courier New"/>
                <a:cs typeface="Courier New"/>
              </a:rPr>
            </a:br>
            <a:r>
              <a:rPr lang="en-US" sz="2000">
                <a:solidFill>
                  <a:srgbClr val="000000"/>
                </a:solidFill>
                <a:latin typeface="Courier New"/>
                <a:cs typeface="Courier New"/>
              </a:rPr>
              <a:t>        do_something_else()</a:t>
            </a:r>
            <a:br>
              <a:rPr lang="en-US" sz="2000">
                <a:solidFill>
                  <a:srgbClr val="000000"/>
                </a:solidFill>
                <a:latin typeface="Courier New"/>
                <a:cs typeface="Courier New"/>
              </a:rPr>
            </a:br>
            <a:endParaRPr lang="en-US" sz="2000">
              <a:solidFill>
                <a:srgbClr val="000000"/>
              </a:solidFill>
              <a:latin typeface="Courier New"/>
              <a:cs typeface="Courier New"/>
            </a:endParaRPr>
          </a:p>
          <a:p>
            <a:r>
              <a:rPr lang="en-US" dirty="0">
                <a:cs typeface="Courier New"/>
              </a:rPr>
              <a:t>For example:</a:t>
            </a:r>
            <a:br>
              <a:rPr lang="en-US" dirty="0">
                <a:cs typeface="Courier New"/>
              </a:rPr>
            </a:br>
            <a:br>
              <a:rPr lang="en-US" sz="1000" dirty="0">
                <a:cs typeface="Courier New"/>
              </a:rPr>
            </a:br>
            <a:r>
              <a:rPr lang="en-US" sz="2000">
                <a:solidFill>
                  <a:srgbClr val="7F007F"/>
                </a:solidFill>
                <a:latin typeface="Courier New"/>
                <a:cs typeface="Courier New"/>
              </a:rPr>
              <a:t>with</a:t>
            </a:r>
            <a:r>
              <a:rPr lang="en-US" sz="2000">
                <a:solidFill>
                  <a:srgbClr val="000000"/>
                </a:solidFill>
                <a:latin typeface="Courier New"/>
                <a:cs typeface="Courier New"/>
              </a:rPr>
              <a:t> </a:t>
            </a:r>
            <a:r>
              <a:rPr lang="en-US" sz="2000" dirty="0" err="1">
                <a:latin typeface="Courier New"/>
                <a:cs typeface="Courier New"/>
              </a:rPr>
              <a:t>raises</a:t>
            </a:r>
            <a:r>
              <a:rPr lang="en-US" sz="2000" dirty="0">
                <a:latin typeface="Courier New"/>
                <a:cs typeface="Courier New"/>
              </a:rPr>
              <a:t>(</a:t>
            </a:r>
            <a:r>
              <a:rPr lang="en-US" sz="2000" dirty="0" err="1">
                <a:latin typeface="Courier New"/>
                <a:cs typeface="Courier New"/>
              </a:rPr>
              <a:t>ValueError</a:t>
            </a:r>
            <a:r>
              <a:rPr lang="en-US" sz="2000" dirty="0">
                <a:latin typeface="Courier New"/>
                <a:cs typeface="Courier New"/>
              </a:rPr>
              <a:t>):</a:t>
            </a:r>
            <a:br>
              <a:rPr lang="en-US" sz="2000" dirty="0">
                <a:latin typeface="Courier New"/>
                <a:cs typeface="Courier New"/>
              </a:rPr>
            </a:br>
            <a:r>
              <a:rPr lang="en-US" sz="2000" dirty="0">
                <a:latin typeface="Courier New"/>
                <a:cs typeface="Courier New"/>
              </a:rPr>
              <a:t>    </a:t>
            </a:r>
            <a:r>
              <a:rPr lang="en-US" sz="2000">
                <a:solidFill>
                  <a:srgbClr val="7F007F"/>
                </a:solidFill>
                <a:latin typeface="Courier New"/>
                <a:cs typeface="Courier New"/>
              </a:rPr>
              <a:t>int</a:t>
            </a:r>
            <a:r>
              <a:rPr lang="en-US" sz="2000">
                <a:solidFill>
                  <a:srgbClr val="000000"/>
                </a:solidFill>
                <a:latin typeface="Courier New"/>
                <a:cs typeface="Courier New"/>
              </a:rPr>
              <a:t>(</a:t>
            </a:r>
            <a:r>
              <a:rPr lang="en-US" sz="2000">
                <a:solidFill>
                  <a:srgbClr val="8B2252"/>
                </a:solidFill>
                <a:latin typeface="Courier New"/>
                <a:cs typeface="Courier New"/>
              </a:rPr>
              <a:t>'XYZ’</a:t>
            </a:r>
            <a:r>
              <a:rPr lang="en-US" sz="2000">
                <a:solidFill>
                  <a:srgbClr val="000000"/>
                </a:solidFill>
                <a:latin typeface="Courier New"/>
                <a:cs typeface="Courier New"/>
              </a:rPr>
              <a:t>)</a:t>
            </a:r>
            <a:br>
              <a:rPr lang="en-US" sz="2000">
                <a:solidFill>
                  <a:srgbClr val="000000"/>
                </a:solidFill>
                <a:latin typeface="Courier New"/>
                <a:cs typeface="Courier New"/>
              </a:rPr>
            </a:br>
            <a:br>
              <a:rPr lang="en-US" sz="2000">
                <a:solidFill>
                  <a:srgbClr val="000000"/>
                </a:solidFill>
                <a:latin typeface="Courier New"/>
                <a:cs typeface="Courier New"/>
              </a:rPr>
            </a:br>
            <a:r>
              <a:rPr lang="en-US" dirty="0">
                <a:latin typeface="+mj-lt"/>
                <a:cs typeface="Courier New"/>
              </a:rPr>
              <a:t>passes, because</a:t>
            </a:r>
            <a:br>
              <a:rPr lang="en-US" dirty="0">
                <a:latin typeface="+mj-lt"/>
                <a:cs typeface="Courier New"/>
              </a:rPr>
            </a:br>
            <a:br>
              <a:rPr lang="en-US" sz="1000" dirty="0">
                <a:latin typeface="+mj-lt"/>
                <a:cs typeface="Courier New"/>
              </a:rPr>
            </a:br>
            <a:r>
              <a:rPr lang="en-US" sz="1800">
                <a:solidFill>
                  <a:srgbClr val="7F007F"/>
                </a:solidFill>
                <a:latin typeface="Courier New"/>
                <a:cs typeface="Courier New"/>
              </a:rPr>
              <a:t>int</a:t>
            </a:r>
            <a:r>
              <a:rPr lang="en-US" sz="1800">
                <a:solidFill>
                  <a:srgbClr val="000000"/>
                </a:solidFill>
                <a:latin typeface="Courier New"/>
                <a:cs typeface="Courier New"/>
              </a:rPr>
              <a:t>(</a:t>
            </a:r>
            <a:r>
              <a:rPr lang="en-US" sz="1800">
                <a:solidFill>
                  <a:srgbClr val="8B2252"/>
                </a:solidFill>
                <a:latin typeface="Courier New"/>
                <a:cs typeface="Courier New"/>
              </a:rPr>
              <a:t>'XYZ’</a:t>
            </a:r>
            <a:r>
              <a:rPr lang="en-US" sz="1800">
                <a:solidFill>
                  <a:srgbClr val="000000"/>
                </a:solidFill>
                <a:latin typeface="Courier New"/>
                <a:cs typeface="Courier New"/>
              </a:rPr>
              <a:t>)</a:t>
            </a:r>
            <a:br>
              <a:rPr lang="en-US" sz="1800" dirty="0">
                <a:latin typeface="Courier New"/>
                <a:cs typeface="Courier New"/>
              </a:rPr>
            </a:br>
            <a:r>
              <a:rPr lang="en-US" sz="1800" dirty="0" err="1">
                <a:latin typeface="Courier New"/>
                <a:cs typeface="Courier New"/>
              </a:rPr>
              <a:t>ValueError</a:t>
            </a:r>
            <a:r>
              <a:rPr lang="en-US" sz="1800" dirty="0">
                <a:latin typeface="Courier New"/>
                <a:cs typeface="Courier New"/>
              </a:rPr>
              <a:t>: invalid literal for </a:t>
            </a:r>
            <a:r>
              <a:rPr lang="en-US" sz="1800" dirty="0" err="1">
                <a:latin typeface="Courier New"/>
                <a:cs typeface="Courier New"/>
              </a:rPr>
              <a:t>int</a:t>
            </a:r>
            <a:r>
              <a:rPr lang="en-US" sz="1800" dirty="0">
                <a:latin typeface="Courier New"/>
                <a:cs typeface="Courier New"/>
              </a:rPr>
              <a:t>() with base 10: 'XYZ'</a:t>
            </a:r>
          </a:p>
          <a:p>
            <a:endParaRPr lang="en-US" sz="3200" dirty="0"/>
          </a:p>
        </p:txBody>
      </p:sp>
      <p:sp>
        <p:nvSpPr>
          <p:cNvPr id="4" name="Date Placeholder 3"/>
          <p:cNvSpPr>
            <a:spLocks noGrp="1"/>
          </p:cNvSpPr>
          <p:nvPr>
            <p:ph type="dt" sz="half" idx="10"/>
          </p:nvPr>
        </p:nvSpPr>
        <p:spPr/>
        <p:txBody>
          <a:bodyPr/>
          <a:lstStyle/>
          <a:p>
            <a:r>
              <a:rPr lang="de-CH"/>
              <a:t>August 2023, CC BY-SA 4.0</a:t>
            </a:r>
            <a:endParaRPr lang="en-US"/>
          </a:p>
        </p:txBody>
      </p:sp>
      <p:sp>
        <p:nvSpPr>
          <p:cNvPr id="5" name="Footer Placeholder 4"/>
          <p:cNvSpPr>
            <a:spLocks noGrp="1"/>
          </p:cNvSpPr>
          <p:nvPr>
            <p:ph type="ftr" sz="quarter" idx="11"/>
          </p:nvPr>
        </p:nvSpPr>
        <p:spPr/>
        <p:txBody>
          <a:bodyPr/>
          <a:lstStyle/>
          <a:p>
            <a:r>
              <a:rPr lang="en-US"/>
              <a:t>Testing scientific code, v16.0</a:t>
            </a:r>
          </a:p>
        </p:txBody>
      </p:sp>
      <p:sp>
        <p:nvSpPr>
          <p:cNvPr id="3" name="Slide Number Placeholder 2">
            <a:extLst>
              <a:ext uri="{FF2B5EF4-FFF2-40B4-BE49-F238E27FC236}">
                <a16:creationId xmlns:a16="http://schemas.microsoft.com/office/drawing/2014/main" id="{C4C1388A-3740-434A-031F-A07E33B7E021}"/>
              </a:ext>
            </a:extLst>
          </p:cNvPr>
          <p:cNvSpPr>
            <a:spLocks noGrp="1"/>
          </p:cNvSpPr>
          <p:nvPr>
            <p:ph type="sldNum" sz="quarter" idx="12"/>
          </p:nvPr>
        </p:nvSpPr>
        <p:spPr/>
        <p:txBody>
          <a:bodyPr/>
          <a:lstStyle/>
          <a:p>
            <a:fld id="{EF79ADEA-B933-47CC-A4E9-04E6298B917C}" type="slidenum">
              <a:rPr lang="en-US" smtClean="0"/>
              <a:pPr/>
              <a:t>32</a:t>
            </a:fld>
            <a:endParaRPr lang="en-US"/>
          </a:p>
        </p:txBody>
      </p:sp>
    </p:spTree>
    <p:extLst>
      <p:ext uri="{BB962C8B-B14F-4D97-AF65-F5344CB8AC3E}">
        <p14:creationId xmlns:p14="http://schemas.microsoft.com/office/powerpoint/2010/main" val="184808088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Testing error control</a:t>
            </a:r>
          </a:p>
        </p:txBody>
      </p:sp>
      <p:sp>
        <p:nvSpPr>
          <p:cNvPr id="3" name="Content Placeholder 2"/>
          <p:cNvSpPr>
            <a:spLocks noGrp="1"/>
          </p:cNvSpPr>
          <p:nvPr>
            <p:ph idx="1"/>
          </p:nvPr>
        </p:nvSpPr>
        <p:spPr/>
        <p:txBody>
          <a:bodyPr>
            <a:normAutofit/>
          </a:bodyPr>
          <a:lstStyle/>
          <a:p>
            <a:r>
              <a:rPr lang="en-US" dirty="0"/>
              <a:t>Use the most specific exception class, or the test may pass because of collateral damage:</a:t>
            </a:r>
            <a:br>
              <a:rPr lang="en-US" dirty="0"/>
            </a:br>
            <a:br>
              <a:rPr lang="en-US" dirty="0"/>
            </a:br>
            <a:r>
              <a:rPr lang="en-US" dirty="0">
                <a:latin typeface="Courier New"/>
                <a:cs typeface="Courier New"/>
              </a:rPr>
              <a:t>    </a:t>
            </a:r>
            <a:r>
              <a:rPr lang="en-US" sz="2000" dirty="0">
                <a:latin typeface="Courier New"/>
                <a:cs typeface="Courier New"/>
              </a:rPr>
              <a:t># Test that file "None" cannot be opened.</a:t>
            </a:r>
            <a:br>
              <a:rPr lang="en-US" dirty="0">
                <a:latin typeface="Courier New"/>
                <a:cs typeface="Courier New"/>
              </a:rPr>
            </a:br>
            <a:r>
              <a:rPr lang="en-US" dirty="0">
                <a:latin typeface="Courier New"/>
                <a:cs typeface="Courier New"/>
              </a:rPr>
              <a:t>    </a:t>
            </a:r>
            <a:r>
              <a:rPr lang="en-US" sz="2000" dirty="0">
                <a:latin typeface="Courier New"/>
                <a:cs typeface="Courier New"/>
              </a:rPr>
              <a:t>with raises(IOError):</a:t>
            </a:r>
            <a:br>
              <a:rPr lang="en-US" sz="2000" dirty="0">
                <a:latin typeface="Courier New"/>
                <a:cs typeface="Courier New"/>
              </a:rPr>
            </a:br>
            <a:r>
              <a:rPr lang="en-US" sz="2000" dirty="0">
                <a:latin typeface="Courier New"/>
                <a:cs typeface="Courier New"/>
              </a:rPr>
              <a:t>        open(None, 'r')</a:t>
            </a:r>
            <a:br>
              <a:rPr lang="en-US" sz="2000" dirty="0">
                <a:latin typeface="Courier New"/>
                <a:cs typeface="Courier New"/>
              </a:rPr>
            </a:br>
            <a:br>
              <a:rPr lang="en-US" sz="2000" dirty="0">
                <a:latin typeface="Courier New"/>
                <a:cs typeface="Courier New"/>
              </a:rPr>
            </a:br>
            <a:r>
              <a:rPr lang="en-US" dirty="0">
                <a:cs typeface="Courier New"/>
              </a:rPr>
              <a:t>as expected, but</a:t>
            </a:r>
            <a:br>
              <a:rPr lang="en-US" dirty="0">
                <a:cs typeface="Courier New"/>
              </a:rPr>
            </a:br>
            <a:br>
              <a:rPr lang="en-US" dirty="0">
                <a:cs typeface="Courier New"/>
              </a:rPr>
            </a:br>
            <a:r>
              <a:rPr lang="en-US" dirty="0">
                <a:latin typeface="Courier New"/>
                <a:cs typeface="Courier New"/>
              </a:rPr>
              <a:t>    </a:t>
            </a:r>
            <a:r>
              <a:rPr lang="en-US" sz="2000" dirty="0">
                <a:latin typeface="Courier New"/>
                <a:cs typeface="Courier New"/>
              </a:rPr>
              <a:t>with raises(Exception):</a:t>
            </a:r>
            <a:br>
              <a:rPr lang="en-US" sz="2000" dirty="0">
                <a:latin typeface="Courier New"/>
                <a:cs typeface="Courier New"/>
              </a:rPr>
            </a:br>
            <a:r>
              <a:rPr lang="en-US" sz="2000" dirty="0">
                <a:latin typeface="Courier New"/>
                <a:cs typeface="Courier New"/>
              </a:rPr>
              <a:t>        open(None, 'r’)</a:t>
            </a:r>
            <a:br>
              <a:rPr lang="en-US" sz="2000" dirty="0">
                <a:latin typeface="Courier New"/>
                <a:cs typeface="Courier New"/>
              </a:rPr>
            </a:br>
            <a:endParaRPr lang="en-US" dirty="0">
              <a:latin typeface="Courier New"/>
              <a:cs typeface="Courier New"/>
            </a:endParaRPr>
          </a:p>
          <a:p>
            <a:endParaRPr lang="en-US"/>
          </a:p>
        </p:txBody>
      </p:sp>
      <p:sp>
        <p:nvSpPr>
          <p:cNvPr id="6" name="Date Placeholder 5"/>
          <p:cNvSpPr>
            <a:spLocks noGrp="1"/>
          </p:cNvSpPr>
          <p:nvPr>
            <p:ph type="dt" sz="half" idx="10"/>
          </p:nvPr>
        </p:nvSpPr>
        <p:spPr/>
        <p:txBody>
          <a:bodyPr/>
          <a:lstStyle/>
          <a:p>
            <a:r>
              <a:rPr lang="de-CH"/>
              <a:t>August 2023, CC BY-SA 4.0</a:t>
            </a:r>
            <a:endParaRPr lang="en-US"/>
          </a:p>
        </p:txBody>
      </p:sp>
      <p:sp>
        <p:nvSpPr>
          <p:cNvPr id="7" name="Footer Placeholder 6"/>
          <p:cNvSpPr>
            <a:spLocks noGrp="1"/>
          </p:cNvSpPr>
          <p:nvPr>
            <p:ph type="ftr" sz="quarter" idx="11"/>
          </p:nvPr>
        </p:nvSpPr>
        <p:spPr/>
        <p:txBody>
          <a:bodyPr/>
          <a:lstStyle/>
          <a:p>
            <a:r>
              <a:rPr lang="en-US"/>
              <a:t>Testing scientific code, v16.0</a:t>
            </a:r>
          </a:p>
        </p:txBody>
      </p:sp>
      <p:sp>
        <p:nvSpPr>
          <p:cNvPr id="4" name="Slide Number Placeholder 3">
            <a:extLst>
              <a:ext uri="{FF2B5EF4-FFF2-40B4-BE49-F238E27FC236}">
                <a16:creationId xmlns:a16="http://schemas.microsoft.com/office/drawing/2014/main" id="{808AAF1D-066B-7BB3-8FFF-75C410F9372F}"/>
              </a:ext>
            </a:extLst>
          </p:cNvPr>
          <p:cNvSpPr>
            <a:spLocks noGrp="1"/>
          </p:cNvSpPr>
          <p:nvPr>
            <p:ph type="sldNum" sz="quarter" idx="12"/>
          </p:nvPr>
        </p:nvSpPr>
        <p:spPr/>
        <p:txBody>
          <a:bodyPr/>
          <a:lstStyle/>
          <a:p>
            <a:fld id="{EF79ADEA-B933-47CC-A4E9-04E6298B917C}" type="slidenum">
              <a:rPr lang="en-US" smtClean="0"/>
              <a:pPr/>
              <a:t>33</a:t>
            </a:fld>
            <a:endParaRPr lang="en-US"/>
          </a:p>
        </p:txBody>
      </p:sp>
      <p:sp>
        <p:nvSpPr>
          <p:cNvPr id="8" name="Rectangle 7"/>
          <p:cNvSpPr/>
          <p:nvPr/>
        </p:nvSpPr>
        <p:spPr>
          <a:xfrm>
            <a:off x="8256240" y="3039345"/>
            <a:ext cx="1475084" cy="461665"/>
          </a:xfrm>
          <a:prstGeom prst="rect">
            <a:avLst/>
          </a:prstGeom>
        </p:spPr>
        <p:txBody>
          <a:bodyPr wrap="none">
            <a:spAutoFit/>
          </a:bodyPr>
          <a:lstStyle/>
          <a:p>
            <a:r>
              <a:rPr lang="en-US" dirty="0">
                <a:solidFill>
                  <a:srgbClr val="FF0000"/>
                </a:solidFill>
                <a:latin typeface="Courier New" pitchFamily="49" charset="0"/>
                <a:cs typeface="Courier New" pitchFamily="49" charset="0"/>
              </a:rPr>
              <a:t>=&gt; fail</a:t>
            </a:r>
            <a:endParaRPr lang="en-US"/>
          </a:p>
        </p:txBody>
      </p:sp>
      <p:sp>
        <p:nvSpPr>
          <p:cNvPr id="9" name="Rectangle 8"/>
          <p:cNvSpPr/>
          <p:nvPr/>
        </p:nvSpPr>
        <p:spPr>
          <a:xfrm>
            <a:off x="8256240" y="4221090"/>
            <a:ext cx="1475084" cy="461665"/>
          </a:xfrm>
          <a:prstGeom prst="rect">
            <a:avLst/>
          </a:prstGeom>
        </p:spPr>
        <p:txBody>
          <a:bodyPr wrap="none">
            <a:spAutoFit/>
          </a:bodyPr>
          <a:lstStyle/>
          <a:p>
            <a:r>
              <a:rPr lang="en-US" dirty="0">
                <a:solidFill>
                  <a:srgbClr val="0ECC00"/>
                </a:solidFill>
                <a:latin typeface="Courier New" pitchFamily="49" charset="0"/>
                <a:cs typeface="Courier New" pitchFamily="49" charset="0"/>
              </a:rPr>
              <a:t>=&gt; pass</a:t>
            </a:r>
            <a:endParaRPr lang="en-US"/>
          </a:p>
        </p:txBody>
      </p:sp>
    </p:spTree>
    <p:extLst>
      <p:ext uri="{BB962C8B-B14F-4D97-AF65-F5344CB8AC3E}">
        <p14:creationId xmlns:p14="http://schemas.microsoft.com/office/powerpoint/2010/main" val="16505149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Outline</a:t>
            </a:r>
          </a:p>
        </p:txBody>
      </p:sp>
      <p:sp>
        <p:nvSpPr>
          <p:cNvPr id="3" name="Content Placeholder 2"/>
          <p:cNvSpPr>
            <a:spLocks noGrp="1"/>
          </p:cNvSpPr>
          <p:nvPr>
            <p:ph idx="1"/>
          </p:nvPr>
        </p:nvSpPr>
        <p:spPr/>
        <p:txBody>
          <a:bodyPr/>
          <a:lstStyle/>
          <a:p>
            <a:r>
              <a:rPr lang="en-US" dirty="0"/>
              <a:t>The agile programming cycle</a:t>
            </a:r>
          </a:p>
          <a:p>
            <a:r>
              <a:rPr lang="en-US" dirty="0"/>
              <a:t>Testing scientific code basics</a:t>
            </a:r>
          </a:p>
          <a:p>
            <a:r>
              <a:rPr lang="en-US" dirty="0"/>
              <a:t>Testing patterns for scientific code</a:t>
            </a:r>
          </a:p>
          <a:p>
            <a:r>
              <a:rPr lang="en-US" dirty="0"/>
              <a:t>Continuous Integration</a:t>
            </a:r>
          </a:p>
        </p:txBody>
      </p:sp>
      <p:sp>
        <p:nvSpPr>
          <p:cNvPr id="6" name="Date Placeholder 5"/>
          <p:cNvSpPr>
            <a:spLocks noGrp="1"/>
          </p:cNvSpPr>
          <p:nvPr>
            <p:ph type="dt" sz="half" idx="10"/>
          </p:nvPr>
        </p:nvSpPr>
        <p:spPr/>
        <p:txBody>
          <a:bodyPr/>
          <a:lstStyle/>
          <a:p>
            <a:r>
              <a:rPr lang="de-CH"/>
              <a:t>August 2023, CC BY-SA 4.0</a:t>
            </a:r>
            <a:endParaRPr lang="en-US"/>
          </a:p>
        </p:txBody>
      </p:sp>
      <p:sp>
        <p:nvSpPr>
          <p:cNvPr id="7" name="Footer Placeholder 6"/>
          <p:cNvSpPr>
            <a:spLocks noGrp="1"/>
          </p:cNvSpPr>
          <p:nvPr>
            <p:ph type="ftr" sz="quarter" idx="11"/>
          </p:nvPr>
        </p:nvSpPr>
        <p:spPr/>
        <p:txBody>
          <a:bodyPr/>
          <a:lstStyle/>
          <a:p>
            <a:r>
              <a:rPr lang="en-US"/>
              <a:t>Testing scientific code, v16.0</a:t>
            </a:r>
          </a:p>
        </p:txBody>
      </p:sp>
      <p:sp>
        <p:nvSpPr>
          <p:cNvPr id="4" name="Slide Number Placeholder 3">
            <a:extLst>
              <a:ext uri="{FF2B5EF4-FFF2-40B4-BE49-F238E27FC236}">
                <a16:creationId xmlns:a16="http://schemas.microsoft.com/office/drawing/2014/main" id="{66D3D62B-C47B-BC17-F5B3-87C8465B5461}"/>
              </a:ext>
            </a:extLst>
          </p:cNvPr>
          <p:cNvSpPr>
            <a:spLocks noGrp="1"/>
          </p:cNvSpPr>
          <p:nvPr>
            <p:ph type="sldNum" sz="quarter" idx="12"/>
          </p:nvPr>
        </p:nvSpPr>
        <p:spPr/>
        <p:txBody>
          <a:bodyPr/>
          <a:lstStyle/>
          <a:p>
            <a:fld id="{EF79ADEA-B933-47CC-A4E9-04E6298B917C}" type="slidenum">
              <a:rPr lang="en-US" smtClean="0"/>
              <a:pPr/>
              <a:t>4</a:t>
            </a:fld>
            <a:endParaRPr lang="en-US"/>
          </a:p>
        </p:txBody>
      </p:sp>
    </p:spTree>
    <p:extLst>
      <p:ext uri="{BB962C8B-B14F-4D97-AF65-F5344CB8AC3E}">
        <p14:creationId xmlns:p14="http://schemas.microsoft.com/office/powerpoint/2010/main" val="35799956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Warm-up project</a:t>
            </a:r>
          </a:p>
        </p:txBody>
      </p:sp>
      <p:sp>
        <p:nvSpPr>
          <p:cNvPr id="3" name="Content Placeholder 2"/>
          <p:cNvSpPr>
            <a:spLocks noGrp="1"/>
          </p:cNvSpPr>
          <p:nvPr>
            <p:ph idx="1"/>
          </p:nvPr>
        </p:nvSpPr>
        <p:spPr>
          <a:xfrm>
            <a:off x="838200" y="1412776"/>
            <a:ext cx="10802416" cy="4764187"/>
          </a:xfrm>
        </p:spPr>
        <p:txBody>
          <a:bodyPr>
            <a:normAutofit/>
          </a:bodyPr>
          <a:lstStyle/>
          <a:p>
            <a:r>
              <a:rPr lang="en-US" dirty="0"/>
              <a:t>Go to the directory called </a:t>
            </a:r>
            <a:r>
              <a:rPr lang="en-US" sz="2400" dirty="0">
                <a:latin typeface="Consolas" panose="020B0609020204030204" pitchFamily="49" charset="0"/>
                <a:cs typeface="Consolas" panose="020B0609020204030204" pitchFamily="49" charset="0"/>
              </a:rPr>
              <a:t>hands_on/local_maxima </a:t>
            </a:r>
          </a:p>
          <a:p>
            <a:r>
              <a:rPr lang="en-US" dirty="0"/>
              <a:t>In the file called </a:t>
            </a:r>
            <a:r>
              <a:rPr lang="en-US" sz="2400" dirty="0">
                <a:latin typeface="Consolas" panose="020B0609020204030204" pitchFamily="49" charset="0"/>
                <a:cs typeface="Consolas" panose="020B0609020204030204" pitchFamily="49" charset="0"/>
              </a:rPr>
              <a:t>local_maxima.py</a:t>
            </a:r>
            <a:r>
              <a:rPr lang="en-US" dirty="0"/>
              <a:t>, write a function </a:t>
            </a:r>
            <a:r>
              <a:rPr lang="en-US" sz="2400" dirty="0">
                <a:latin typeface="Consolas" panose="020B0609020204030204" pitchFamily="49" charset="0"/>
                <a:cs typeface="Consolas" panose="020B0609020204030204" pitchFamily="49" charset="0"/>
              </a:rPr>
              <a:t>find_maxima </a:t>
            </a:r>
            <a:r>
              <a:rPr lang="en-US" dirty="0"/>
              <a:t>that finds the indices of local maxima in a list of numbers</a:t>
            </a:r>
            <a:br>
              <a:rPr lang="en-US" dirty="0"/>
            </a:br>
            <a:endParaRPr lang="en-US" dirty="0"/>
          </a:p>
          <a:p>
            <a:pPr marL="0" indent="0">
              <a:buNone/>
            </a:pPr>
            <a:br>
              <a:rPr lang="en-US" sz="3200" dirty="0"/>
            </a:br>
            <a:endParaRPr lang="en-US" dirty="0"/>
          </a:p>
        </p:txBody>
      </p:sp>
      <p:sp>
        <p:nvSpPr>
          <p:cNvPr id="6" name="Date Placeholder 5"/>
          <p:cNvSpPr>
            <a:spLocks noGrp="1"/>
          </p:cNvSpPr>
          <p:nvPr>
            <p:ph type="dt" sz="half" idx="10"/>
          </p:nvPr>
        </p:nvSpPr>
        <p:spPr/>
        <p:txBody>
          <a:bodyPr/>
          <a:lstStyle/>
          <a:p>
            <a:r>
              <a:rPr lang="de-CH"/>
              <a:t>August 2023, CC BY-SA 4.0</a:t>
            </a:r>
            <a:endParaRPr lang="en-US" dirty="0"/>
          </a:p>
        </p:txBody>
      </p:sp>
      <p:sp>
        <p:nvSpPr>
          <p:cNvPr id="7" name="Footer Placeholder 6"/>
          <p:cNvSpPr>
            <a:spLocks noGrp="1"/>
          </p:cNvSpPr>
          <p:nvPr>
            <p:ph type="ftr" sz="quarter" idx="11"/>
          </p:nvPr>
        </p:nvSpPr>
        <p:spPr/>
        <p:txBody>
          <a:bodyPr/>
          <a:lstStyle/>
          <a:p>
            <a:r>
              <a:rPr lang="en-US"/>
              <a:t>Testing scientific code, v16.0</a:t>
            </a:r>
          </a:p>
        </p:txBody>
      </p:sp>
      <p:sp>
        <p:nvSpPr>
          <p:cNvPr id="4" name="Slide Number Placeholder 3">
            <a:extLst>
              <a:ext uri="{FF2B5EF4-FFF2-40B4-BE49-F238E27FC236}">
                <a16:creationId xmlns:a16="http://schemas.microsoft.com/office/drawing/2014/main" id="{554C0CB7-1692-100A-8091-6150F2881B49}"/>
              </a:ext>
            </a:extLst>
          </p:cNvPr>
          <p:cNvSpPr>
            <a:spLocks noGrp="1"/>
          </p:cNvSpPr>
          <p:nvPr>
            <p:ph type="sldNum" sz="quarter" idx="12"/>
          </p:nvPr>
        </p:nvSpPr>
        <p:spPr/>
        <p:txBody>
          <a:bodyPr/>
          <a:lstStyle/>
          <a:p>
            <a:fld id="{EF79ADEA-B933-47CC-A4E9-04E6298B917C}" type="slidenum">
              <a:rPr lang="en-US" smtClean="0"/>
              <a:pPr/>
              <a:t>5</a:t>
            </a:fld>
            <a:endParaRPr lang="en-US" dirty="0"/>
          </a:p>
        </p:txBody>
      </p:sp>
      <p:grpSp>
        <p:nvGrpSpPr>
          <p:cNvPr id="11" name="Group 10">
            <a:extLst>
              <a:ext uri="{FF2B5EF4-FFF2-40B4-BE49-F238E27FC236}">
                <a16:creationId xmlns:a16="http://schemas.microsoft.com/office/drawing/2014/main" id="{B32256EE-8656-D541-ADC2-307216FD329E}"/>
              </a:ext>
            </a:extLst>
          </p:cNvPr>
          <p:cNvGrpSpPr/>
          <p:nvPr/>
        </p:nvGrpSpPr>
        <p:grpSpPr>
          <a:xfrm>
            <a:off x="911424" y="3067105"/>
            <a:ext cx="4208097" cy="3134064"/>
            <a:chOff x="5004047" y="3284984"/>
            <a:chExt cx="3577341" cy="2664296"/>
          </a:xfrm>
        </p:grpSpPr>
        <p:pic>
          <p:nvPicPr>
            <p:cNvPr id="10" name="Picture 9">
              <a:extLst>
                <a:ext uri="{FF2B5EF4-FFF2-40B4-BE49-F238E27FC236}">
                  <a16:creationId xmlns:a16="http://schemas.microsoft.com/office/drawing/2014/main" id="{CA97BB23-F79A-5346-B5BE-F5FFA662BA52}"/>
                </a:ext>
              </a:extLst>
            </p:cNvPr>
            <p:cNvPicPr>
              <a:picLocks noChangeAspect="1"/>
            </p:cNvPicPr>
            <p:nvPr/>
          </p:nvPicPr>
          <p:blipFill>
            <a:blip r:embed="rId2"/>
            <a:stretch>
              <a:fillRect/>
            </a:stretch>
          </p:blipFill>
          <p:spPr>
            <a:xfrm>
              <a:off x="5004047" y="3284984"/>
              <a:ext cx="3577341" cy="2664296"/>
            </a:xfrm>
            <a:prstGeom prst="rect">
              <a:avLst/>
            </a:prstGeom>
          </p:spPr>
        </p:pic>
        <p:sp>
          <p:nvSpPr>
            <p:cNvPr id="5" name="Oval 4">
              <a:extLst>
                <a:ext uri="{FF2B5EF4-FFF2-40B4-BE49-F238E27FC236}">
                  <a16:creationId xmlns:a16="http://schemas.microsoft.com/office/drawing/2014/main" id="{B82158D9-7E91-8943-9A09-6910ADFE8F36}"/>
                </a:ext>
              </a:extLst>
            </p:cNvPr>
            <p:cNvSpPr/>
            <p:nvPr/>
          </p:nvSpPr>
          <p:spPr>
            <a:xfrm>
              <a:off x="6092635" y="5517232"/>
              <a:ext cx="295842" cy="295842"/>
            </a:xfrm>
            <a:prstGeom prst="ellipse">
              <a:avLst/>
            </a:prstGeom>
            <a:noFill/>
            <a:ln w="28575">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9" name="Oval 8">
              <a:extLst>
                <a:ext uri="{FF2B5EF4-FFF2-40B4-BE49-F238E27FC236}">
                  <a16:creationId xmlns:a16="http://schemas.microsoft.com/office/drawing/2014/main" id="{5CC18852-8752-DD4F-BF94-97F5B4AC9FD8}"/>
                </a:ext>
              </a:extLst>
            </p:cNvPr>
            <p:cNvSpPr/>
            <p:nvPr/>
          </p:nvSpPr>
          <p:spPr>
            <a:xfrm>
              <a:off x="7613270" y="5517232"/>
              <a:ext cx="295842" cy="295842"/>
            </a:xfrm>
            <a:prstGeom prst="ellipse">
              <a:avLst/>
            </a:prstGeom>
            <a:noFill/>
            <a:ln w="28575">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dirty="0"/>
            </a:p>
          </p:txBody>
        </p:sp>
      </p:grpSp>
      <p:sp>
        <p:nvSpPr>
          <p:cNvPr id="12" name="TextBox 11">
            <a:extLst>
              <a:ext uri="{FF2B5EF4-FFF2-40B4-BE49-F238E27FC236}">
                <a16:creationId xmlns:a16="http://schemas.microsoft.com/office/drawing/2014/main" id="{77991C8D-7E4B-3FC9-6620-B02E9092C4D3}"/>
              </a:ext>
            </a:extLst>
          </p:cNvPr>
          <p:cNvSpPr txBox="1"/>
          <p:nvPr/>
        </p:nvSpPr>
        <p:spPr>
          <a:xfrm>
            <a:off x="5663952" y="3163970"/>
            <a:ext cx="6279210" cy="1569660"/>
          </a:xfrm>
          <a:prstGeom prst="rect">
            <a:avLst/>
          </a:prstGeom>
          <a:noFill/>
        </p:spPr>
        <p:txBody>
          <a:bodyPr wrap="square">
            <a:spAutoFit/>
          </a:bodyPr>
          <a:lstStyle/>
          <a:p>
            <a:r>
              <a:rPr lang="en-US" sz="2400" dirty="0"/>
              <a:t>For example, </a:t>
            </a:r>
            <a:br>
              <a:rPr lang="en-US" sz="2400" dirty="0"/>
            </a:br>
            <a:r>
              <a:rPr lang="en-US" sz="2400" dirty="0">
                <a:latin typeface="Consolas" panose="020B0609020204030204" pitchFamily="49" charset="0"/>
                <a:cs typeface="Consolas" panose="020B0609020204030204" pitchFamily="49" charset="0"/>
              </a:rPr>
              <a:t>find_maxima([1, 3, -2, 0, 2, 1]) </a:t>
            </a:r>
            <a:br>
              <a:rPr lang="en-US" sz="2400" dirty="0">
                <a:latin typeface="Courier New" panose="02070309020205020404" pitchFamily="49" charset="0"/>
                <a:cs typeface="Courier New" panose="02070309020205020404" pitchFamily="49" charset="0"/>
              </a:rPr>
            </a:br>
            <a:r>
              <a:rPr lang="en-US" sz="2400" dirty="0"/>
              <a:t>should return</a:t>
            </a:r>
            <a:br>
              <a:rPr lang="en-US" sz="2400" dirty="0"/>
            </a:br>
            <a:r>
              <a:rPr lang="en-US" sz="2400" dirty="0">
                <a:latin typeface="Consolas" panose="020B0609020204030204" pitchFamily="49" charset="0"/>
                <a:cs typeface="Consolas" panose="020B0609020204030204" pitchFamily="49" charset="0"/>
              </a:rPr>
              <a:t>[1, 4]</a:t>
            </a:r>
            <a:endParaRPr lang="en-CH" sz="240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9328185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Warm-up project</a:t>
            </a:r>
          </a:p>
        </p:txBody>
      </p:sp>
      <p:sp>
        <p:nvSpPr>
          <p:cNvPr id="3" name="Content Placeholder 2"/>
          <p:cNvSpPr>
            <a:spLocks noGrp="1"/>
          </p:cNvSpPr>
          <p:nvPr>
            <p:ph idx="1"/>
          </p:nvPr>
        </p:nvSpPr>
        <p:spPr/>
        <p:txBody>
          <a:bodyPr>
            <a:normAutofit/>
          </a:bodyPr>
          <a:lstStyle/>
          <a:p>
            <a:r>
              <a:rPr lang="en-US" dirty="0"/>
              <a:t>Write a function </a:t>
            </a:r>
            <a:r>
              <a:rPr lang="en-US" dirty="0">
                <a:latin typeface="Consolas" panose="020B0609020204030204" pitchFamily="49" charset="0"/>
                <a:cs typeface="Consolas" panose="020B0609020204030204" pitchFamily="49" charset="0"/>
              </a:rPr>
              <a:t>find_maxima </a:t>
            </a:r>
            <a:r>
              <a:rPr lang="en-US" dirty="0"/>
              <a:t>that finds the indices of local maxima in a list of numbers</a:t>
            </a:r>
            <a:br>
              <a:rPr lang="en-US" dirty="0"/>
            </a:br>
            <a:endParaRPr lang="en-US" dirty="0"/>
          </a:p>
          <a:p>
            <a:r>
              <a:rPr lang="en-US" dirty="0"/>
              <a:t>Check your solution with these inputs:</a:t>
            </a:r>
          </a:p>
          <a:p>
            <a:pPr lvl="1"/>
            <a:r>
              <a:rPr lang="en-US" dirty="0"/>
              <a:t>Input: [1, 3, -2, 0, 2, 1] 		Expected result: [1, 4]</a:t>
            </a:r>
          </a:p>
          <a:p>
            <a:pPr lvl="1"/>
            <a:r>
              <a:rPr lang="en-US" dirty="0"/>
              <a:t>Input: [4, 2, 1, 3, 1, 5]		Expected result: [0, 3, 5]</a:t>
            </a:r>
          </a:p>
          <a:p>
            <a:pPr lvl="1"/>
            <a:r>
              <a:rPr lang="en-US" dirty="0"/>
              <a:t>Input: []				Expected result: []</a:t>
            </a:r>
          </a:p>
          <a:p>
            <a:pPr lvl="1"/>
            <a:r>
              <a:rPr lang="en-US" dirty="0"/>
              <a:t>Input: [1, 2, 2, 1]			Expected result: [1] (or [2], or [1, 2])</a:t>
            </a:r>
          </a:p>
          <a:p>
            <a:pPr lvl="1"/>
            <a:r>
              <a:rPr lang="en-US" dirty="0"/>
              <a:t>Input: [1, 2, 2, 3, 1]		Expected result: [3]</a:t>
            </a:r>
          </a:p>
          <a:p>
            <a:pPr lvl="1"/>
            <a:endParaRPr lang="en-US" dirty="0"/>
          </a:p>
          <a:p>
            <a:pPr marL="274313" lvl="1" indent="0">
              <a:buNone/>
            </a:pPr>
            <a:endParaRPr lang="en-US" dirty="0"/>
          </a:p>
        </p:txBody>
      </p:sp>
      <p:sp>
        <p:nvSpPr>
          <p:cNvPr id="6" name="Date Placeholder 5"/>
          <p:cNvSpPr>
            <a:spLocks noGrp="1"/>
          </p:cNvSpPr>
          <p:nvPr>
            <p:ph type="dt" sz="half" idx="10"/>
          </p:nvPr>
        </p:nvSpPr>
        <p:spPr/>
        <p:txBody>
          <a:bodyPr/>
          <a:lstStyle/>
          <a:p>
            <a:r>
              <a:rPr lang="de-CH"/>
              <a:t>August 2023, CC BY-SA 4.0</a:t>
            </a:r>
            <a:endParaRPr lang="en-US"/>
          </a:p>
        </p:txBody>
      </p:sp>
      <p:sp>
        <p:nvSpPr>
          <p:cNvPr id="7" name="Footer Placeholder 6"/>
          <p:cNvSpPr>
            <a:spLocks noGrp="1"/>
          </p:cNvSpPr>
          <p:nvPr>
            <p:ph type="ftr" sz="quarter" idx="11"/>
          </p:nvPr>
        </p:nvSpPr>
        <p:spPr/>
        <p:txBody>
          <a:bodyPr/>
          <a:lstStyle/>
          <a:p>
            <a:r>
              <a:rPr lang="en-US"/>
              <a:t>Testing scientific code, v16.0</a:t>
            </a:r>
          </a:p>
        </p:txBody>
      </p:sp>
      <p:sp>
        <p:nvSpPr>
          <p:cNvPr id="4" name="Slide Number Placeholder 3">
            <a:extLst>
              <a:ext uri="{FF2B5EF4-FFF2-40B4-BE49-F238E27FC236}">
                <a16:creationId xmlns:a16="http://schemas.microsoft.com/office/drawing/2014/main" id="{6FBFA165-17CD-0C1A-2A73-07BBC7AF45ED}"/>
              </a:ext>
            </a:extLst>
          </p:cNvPr>
          <p:cNvSpPr>
            <a:spLocks noGrp="1"/>
          </p:cNvSpPr>
          <p:nvPr>
            <p:ph type="sldNum" sz="quarter" idx="12"/>
          </p:nvPr>
        </p:nvSpPr>
        <p:spPr/>
        <p:txBody>
          <a:bodyPr/>
          <a:lstStyle/>
          <a:p>
            <a:fld id="{EF79ADEA-B933-47CC-A4E9-04E6298B917C}" type="slidenum">
              <a:rPr lang="en-US" smtClean="0"/>
              <a:pPr/>
              <a:t>6</a:t>
            </a:fld>
            <a:endParaRPr lang="en-US"/>
          </a:p>
        </p:txBody>
      </p:sp>
    </p:spTree>
    <p:extLst>
      <p:ext uri="{BB962C8B-B14F-4D97-AF65-F5344CB8AC3E}">
        <p14:creationId xmlns:p14="http://schemas.microsoft.com/office/powerpoint/2010/main" val="25498550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6158" name="Rectangle 6157">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46" name="Picture 2" descr="Image">
            <a:extLst>
              <a:ext uri="{FF2B5EF4-FFF2-40B4-BE49-F238E27FC236}">
                <a16:creationId xmlns:a16="http://schemas.microsoft.com/office/drawing/2014/main" id="{B025A8C2-FCDD-65C2-D94D-F3C224E2CFCA}"/>
              </a:ext>
            </a:extLst>
          </p:cNvPr>
          <p:cNvPicPr>
            <a:picLocks noChangeAspect="1" noChangeArrowheads="1"/>
          </p:cNvPicPr>
          <p:nvPr/>
        </p:nvPicPr>
        <p:blipFill rotWithShape="1">
          <a:blip r:embed="rId2">
            <a:alphaModFix amt="50000"/>
            <a:extLst>
              <a:ext uri="{28A0092B-C50C-407E-A947-70E740481C1C}">
                <a14:useLocalDpi xmlns:a14="http://schemas.microsoft.com/office/drawing/2010/main"/>
              </a:ext>
            </a:extLst>
          </a:blip>
          <a:srcRect/>
          <a:stretch/>
        </p:blipFill>
        <p:spPr bwMode="auto">
          <a:xfrm>
            <a:off x="20" y="1"/>
            <a:ext cx="12191980" cy="6857999"/>
          </a:xfrm>
          <a:prstGeom prst="rect">
            <a:avLst/>
          </a:prstGeom>
          <a:noFill/>
          <a:extLst>
            <a:ext uri="{909E8E84-426E-40DD-AFC4-6F175D3DCCD1}">
              <a14:hiddenFill xmlns:a14="http://schemas.microsoft.com/office/drawing/2010/main">
                <a:solidFill>
                  <a:srgbClr val="FFFFFF"/>
                </a:solidFill>
              </a14:hiddenFill>
            </a:ext>
          </a:extLst>
        </p:spPr>
      </p:pic>
      <p:sp>
        <p:nvSpPr>
          <p:cNvPr id="2" name="Date Placeholder 1"/>
          <p:cNvSpPr>
            <a:spLocks noGrp="1"/>
          </p:cNvSpPr>
          <p:nvPr>
            <p:ph type="dt" sz="half" idx="10"/>
          </p:nvPr>
        </p:nvSpPr>
        <p:spPr>
          <a:xfrm>
            <a:off x="838200" y="6356350"/>
            <a:ext cx="2743200" cy="365125"/>
          </a:xfrm>
        </p:spPr>
        <p:txBody>
          <a:bodyPr vert="horz" lIns="91440" tIns="45720" rIns="91440" bIns="45720" rtlCol="0" anchor="ctr">
            <a:normAutofit/>
          </a:bodyPr>
          <a:lstStyle/>
          <a:p>
            <a:pPr defTabSz="914400">
              <a:spcAft>
                <a:spcPts val="600"/>
              </a:spcAft>
              <a:defRPr/>
            </a:pPr>
            <a:r>
              <a:rPr lang="en-US">
                <a:solidFill>
                  <a:srgbClr val="FFFFFF"/>
                </a:solidFill>
                <a:latin typeface="Calibri" panose="020F0502020204030204"/>
              </a:rPr>
              <a:t>August 2023, CC BY-SA 4.0</a:t>
            </a:r>
          </a:p>
        </p:txBody>
      </p:sp>
      <p:sp>
        <p:nvSpPr>
          <p:cNvPr id="5" name="Footer Placeholder 4"/>
          <p:cNvSpPr>
            <a:spLocks noGrp="1"/>
          </p:cNvSpPr>
          <p:nvPr>
            <p:ph type="ftr" sz="quarter" idx="11"/>
          </p:nvPr>
        </p:nvSpPr>
        <p:spPr>
          <a:xfrm>
            <a:off x="4038600" y="6356350"/>
            <a:ext cx="4114800" cy="365125"/>
          </a:xfrm>
        </p:spPr>
        <p:txBody>
          <a:bodyPr vert="horz" lIns="91440" tIns="45720" rIns="91440" bIns="45720" rtlCol="0" anchor="ctr">
            <a:normAutofit/>
          </a:bodyPr>
          <a:lstStyle/>
          <a:p>
            <a:pPr defTabSz="914400">
              <a:spcAft>
                <a:spcPts val="600"/>
              </a:spcAft>
              <a:defRPr/>
            </a:pPr>
            <a:r>
              <a:rPr lang="en-US" kern="1200">
                <a:solidFill>
                  <a:srgbClr val="FFFFFF"/>
                </a:solidFill>
                <a:latin typeface="Calibri" panose="020F0502020204030204"/>
                <a:ea typeface="+mn-ea"/>
                <a:cs typeface="+mn-cs"/>
              </a:rPr>
              <a:t>Testing scientific code, v16.0</a:t>
            </a:r>
          </a:p>
        </p:txBody>
      </p:sp>
      <p:sp>
        <p:nvSpPr>
          <p:cNvPr id="3" name="Slide Number Placeholder 2">
            <a:extLst>
              <a:ext uri="{FF2B5EF4-FFF2-40B4-BE49-F238E27FC236}">
                <a16:creationId xmlns:a16="http://schemas.microsoft.com/office/drawing/2014/main" id="{6312F992-5A0C-44CC-E089-78C72F6BACDE}"/>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defTabSz="914400">
              <a:spcAft>
                <a:spcPts val="600"/>
              </a:spcAft>
              <a:defRPr/>
            </a:pPr>
            <a:fld id="{EF79ADEA-B933-47CC-A4E9-04E6298B917C}" type="slidenum">
              <a:rPr lang="en-US">
                <a:solidFill>
                  <a:srgbClr val="FFFFFF"/>
                </a:solidFill>
                <a:latin typeface="Calibri" panose="020F0502020204030204"/>
              </a:rPr>
              <a:pPr defTabSz="914400">
                <a:spcAft>
                  <a:spcPts val="600"/>
                </a:spcAft>
                <a:defRPr/>
              </a:pPr>
              <a:t>7</a:t>
            </a:fld>
            <a:endParaRPr lang="en-US">
              <a:solidFill>
                <a:srgbClr val="FFFFFF"/>
              </a:solidFill>
              <a:latin typeface="Calibri" panose="020F0502020204030204"/>
            </a:endParaRPr>
          </a:p>
        </p:txBody>
      </p:sp>
      <p:sp>
        <p:nvSpPr>
          <p:cNvPr id="4" name="TextBox 3">
            <a:extLst>
              <a:ext uri="{FF2B5EF4-FFF2-40B4-BE49-F238E27FC236}">
                <a16:creationId xmlns:a16="http://schemas.microsoft.com/office/drawing/2014/main" id="{68787A09-83BD-181D-83D1-4494B64FC6C8}"/>
              </a:ext>
            </a:extLst>
          </p:cNvPr>
          <p:cNvSpPr txBox="1"/>
          <p:nvPr/>
        </p:nvSpPr>
        <p:spPr>
          <a:xfrm>
            <a:off x="1524000" y="1122362"/>
            <a:ext cx="9144000" cy="1226518"/>
          </a:xfrm>
          <a:prstGeom prst="rect">
            <a:avLst/>
          </a:prstGeom>
        </p:spPr>
        <p:txBody>
          <a:bodyPr vert="horz" lIns="91440" tIns="45720" rIns="91440" bIns="45720" rtlCol="0" anchor="b">
            <a:normAutofit/>
          </a:bodyPr>
          <a:lstStyle/>
          <a:p>
            <a:pPr algn="ctr" defTabSz="914400">
              <a:lnSpc>
                <a:spcPct val="90000"/>
              </a:lnSpc>
              <a:spcBef>
                <a:spcPct val="0"/>
              </a:spcBef>
              <a:spcAft>
                <a:spcPts val="600"/>
              </a:spcAft>
            </a:pPr>
            <a:r>
              <a:rPr lang="en-US" sz="6000" dirty="0">
                <a:solidFill>
                  <a:srgbClr val="FFFFFF"/>
                </a:solidFill>
                <a:latin typeface="+mj-lt"/>
                <a:ea typeface="+mj-ea"/>
                <a:cs typeface="+mj-cs"/>
              </a:rPr>
              <a:t>The agile programming cycle</a:t>
            </a:r>
          </a:p>
        </p:txBody>
      </p:sp>
    </p:spTree>
    <p:extLst>
      <p:ext uri="{BB962C8B-B14F-4D97-AF65-F5344CB8AC3E}">
        <p14:creationId xmlns:p14="http://schemas.microsoft.com/office/powerpoint/2010/main" val="2258338683"/>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noFill/>
        </p:spPr>
        <p:txBody>
          <a:bodyPr/>
          <a:lstStyle/>
          <a:p>
            <a:r>
              <a:rPr lang="en-US" dirty="0"/>
              <a:t>The agile development cycle</a:t>
            </a:r>
          </a:p>
        </p:txBody>
      </p:sp>
      <p:sp>
        <p:nvSpPr>
          <p:cNvPr id="2" name="Date Placeholder 1"/>
          <p:cNvSpPr>
            <a:spLocks noGrp="1"/>
          </p:cNvSpPr>
          <p:nvPr>
            <p:ph type="dt" sz="half" idx="10"/>
          </p:nvPr>
        </p:nvSpPr>
        <p:spPr/>
        <p:txBody>
          <a:bodyPr/>
          <a:lstStyle/>
          <a:p>
            <a:r>
              <a:rPr lang="de-CH"/>
              <a:t>August 2023, CC BY-SA 4.0</a:t>
            </a:r>
            <a:endParaRPr lang="en-US"/>
          </a:p>
        </p:txBody>
      </p:sp>
      <p:sp>
        <p:nvSpPr>
          <p:cNvPr id="3" name="Footer Placeholder 2"/>
          <p:cNvSpPr>
            <a:spLocks noGrp="1"/>
          </p:cNvSpPr>
          <p:nvPr>
            <p:ph type="ftr" sz="quarter" idx="11"/>
          </p:nvPr>
        </p:nvSpPr>
        <p:spPr/>
        <p:txBody>
          <a:bodyPr/>
          <a:lstStyle/>
          <a:p>
            <a:r>
              <a:rPr lang="en-US"/>
              <a:t>Testing scientific code, v16.0</a:t>
            </a:r>
          </a:p>
        </p:txBody>
      </p:sp>
      <p:sp>
        <p:nvSpPr>
          <p:cNvPr id="4" name="Slide Number Placeholder 3">
            <a:extLst>
              <a:ext uri="{FF2B5EF4-FFF2-40B4-BE49-F238E27FC236}">
                <a16:creationId xmlns:a16="http://schemas.microsoft.com/office/drawing/2014/main" id="{D7619DED-85DD-0A10-1154-217434A839AB}"/>
              </a:ext>
            </a:extLst>
          </p:cNvPr>
          <p:cNvSpPr>
            <a:spLocks noGrp="1"/>
          </p:cNvSpPr>
          <p:nvPr>
            <p:ph type="sldNum" sz="quarter" idx="12"/>
          </p:nvPr>
        </p:nvSpPr>
        <p:spPr/>
        <p:txBody>
          <a:bodyPr/>
          <a:lstStyle/>
          <a:p>
            <a:fld id="{EF79ADEA-B933-47CC-A4E9-04E6298B917C}" type="slidenum">
              <a:rPr lang="en-US" smtClean="0"/>
              <a:pPr/>
              <a:t>8</a:t>
            </a:fld>
            <a:endParaRPr lang="en-US"/>
          </a:p>
        </p:txBody>
      </p:sp>
      <p:grpSp>
        <p:nvGrpSpPr>
          <p:cNvPr id="16" name="Group 6"/>
          <p:cNvGrpSpPr/>
          <p:nvPr/>
        </p:nvGrpSpPr>
        <p:grpSpPr>
          <a:xfrm>
            <a:off x="1066801" y="1295401"/>
            <a:ext cx="7215239" cy="4786347"/>
            <a:chOff x="-457200" y="1295400"/>
            <a:chExt cx="7215238" cy="4786346"/>
          </a:xfrm>
          <a:effectLst/>
        </p:grpSpPr>
        <p:graphicFrame>
          <p:nvGraphicFramePr>
            <p:cNvPr id="17" name="Diagram 16"/>
            <p:cNvGraphicFramePr/>
            <p:nvPr>
              <p:extLst>
                <p:ext uri="{D42A27DB-BD31-4B8C-83A1-F6EECF244321}">
                  <p14:modId xmlns:p14="http://schemas.microsoft.com/office/powerpoint/2010/main" val="2496162615"/>
                </p:ext>
              </p:extLst>
            </p:nvPr>
          </p:nvGraphicFramePr>
          <p:xfrm>
            <a:off x="-457200" y="1295400"/>
            <a:ext cx="7215238" cy="478634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8" name="U-Turn Arrow 17"/>
            <p:cNvSpPr/>
            <p:nvPr/>
          </p:nvSpPr>
          <p:spPr>
            <a:xfrm rot="16200000">
              <a:off x="-1404665" y="3212976"/>
              <a:ext cx="4392488" cy="792088"/>
            </a:xfrm>
            <a:prstGeom prst="uturnArrow">
              <a:avLst>
                <a:gd name="adj1" fmla="val 25000"/>
                <a:gd name="adj2" fmla="val 24258"/>
                <a:gd name="adj3" fmla="val 25000"/>
                <a:gd name="adj4" fmla="val 43750"/>
                <a:gd name="adj5" fmla="val 100000"/>
              </a:avLst>
            </a:prstGeom>
            <a:solidFill>
              <a:schemeClr val="bg1"/>
            </a:solidFill>
            <a:ln w="38100" cmpd="sng">
              <a:solidFill>
                <a:srgbClr val="FF0000"/>
              </a:solid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endParaRPr lang="en-GB" sz="2800">
                <a:solidFill>
                  <a:schemeClr val="tx1"/>
                </a:solidFill>
              </a:endParaRPr>
            </a:p>
          </p:txBody>
        </p:sp>
      </p:grpSp>
      <p:sp>
        <p:nvSpPr>
          <p:cNvPr id="19" name="U-Turn Arrow 18"/>
          <p:cNvSpPr/>
          <p:nvPr/>
        </p:nvSpPr>
        <p:spPr>
          <a:xfrm rot="16200000" flipV="1">
            <a:off x="6312024" y="4869160"/>
            <a:ext cx="1296144" cy="576064"/>
          </a:xfrm>
          <a:prstGeom prst="uturnArrow">
            <a:avLst>
              <a:gd name="adj1" fmla="val 30443"/>
              <a:gd name="adj2" fmla="val 25000"/>
              <a:gd name="adj3" fmla="val 30183"/>
              <a:gd name="adj4" fmla="val 60079"/>
              <a:gd name="adj5" fmla="val 100000"/>
            </a:avLst>
          </a:prstGeom>
          <a:solidFill>
            <a:srgbClr val="FFFFFF"/>
          </a:solidFill>
          <a:ln w="38100" cmpd="sng">
            <a:solidFill>
              <a:srgbClr val="0ECC00"/>
            </a:solid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endParaRPr lang="en-GB" sz="2800">
              <a:solidFill>
                <a:schemeClr val="tx1"/>
              </a:solidFill>
            </a:endParaRPr>
          </a:p>
        </p:txBody>
      </p:sp>
      <p:pic>
        <p:nvPicPr>
          <p:cNvPr id="5" name="Picture 6" descr="Image">
            <a:extLst>
              <a:ext uri="{FF2B5EF4-FFF2-40B4-BE49-F238E27FC236}">
                <a16:creationId xmlns:a16="http://schemas.microsoft.com/office/drawing/2014/main" id="{B98AE566-FD9B-D572-C7BE-4DF370117E91}"/>
              </a:ext>
            </a:extLst>
          </p:cNvPr>
          <p:cNvPicPr>
            <a:picLocks noChangeAspect="1" noChangeArrowheads="1"/>
          </p:cNvPicPr>
          <p:nvPr/>
        </p:nvPicPr>
        <p:blipFill>
          <a:blip r:embed="rId8">
            <a:clrChange>
              <a:clrFrom>
                <a:srgbClr val="FEFEFE"/>
              </a:clrFrom>
              <a:clrTo>
                <a:srgbClr val="FEFEFE">
                  <a:alpha val="0"/>
                </a:srgbClr>
              </a:clrTo>
            </a:clrChange>
            <a:extLst>
              <a:ext uri="{28A0092B-C50C-407E-A947-70E740481C1C}">
                <a14:useLocalDpi xmlns:a14="http://schemas.microsoft.com/office/drawing/2010/main"/>
              </a:ext>
            </a:extLst>
          </a:blip>
          <a:srcRect/>
          <a:stretch>
            <a:fillRect/>
          </a:stretch>
        </p:blipFill>
        <p:spPr bwMode="auto">
          <a:xfrm flipH="1">
            <a:off x="9727702" y="4149080"/>
            <a:ext cx="2386136" cy="23861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31263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noFill/>
        </p:spPr>
        <p:txBody>
          <a:bodyPr/>
          <a:lstStyle/>
          <a:p>
            <a:r>
              <a:rPr lang="en-US" dirty="0"/>
              <a:t>Python tools for agile development</a:t>
            </a:r>
          </a:p>
        </p:txBody>
      </p:sp>
      <p:sp>
        <p:nvSpPr>
          <p:cNvPr id="2" name="Date Placeholder 1"/>
          <p:cNvSpPr>
            <a:spLocks noGrp="1"/>
          </p:cNvSpPr>
          <p:nvPr>
            <p:ph type="dt" sz="half" idx="10"/>
          </p:nvPr>
        </p:nvSpPr>
        <p:spPr/>
        <p:txBody>
          <a:bodyPr/>
          <a:lstStyle/>
          <a:p>
            <a:r>
              <a:rPr lang="de-CH"/>
              <a:t>August 2023, CC BY-SA 4.0</a:t>
            </a:r>
            <a:endParaRPr lang="en-US"/>
          </a:p>
        </p:txBody>
      </p:sp>
      <p:sp>
        <p:nvSpPr>
          <p:cNvPr id="3" name="Footer Placeholder 2"/>
          <p:cNvSpPr>
            <a:spLocks noGrp="1"/>
          </p:cNvSpPr>
          <p:nvPr>
            <p:ph type="ftr" sz="quarter" idx="11"/>
          </p:nvPr>
        </p:nvSpPr>
        <p:spPr/>
        <p:txBody>
          <a:bodyPr/>
          <a:lstStyle/>
          <a:p>
            <a:r>
              <a:rPr lang="en-US"/>
              <a:t>Testing scientific code, v16.0</a:t>
            </a:r>
          </a:p>
        </p:txBody>
      </p:sp>
      <p:sp>
        <p:nvSpPr>
          <p:cNvPr id="4" name="Slide Number Placeholder 3">
            <a:extLst>
              <a:ext uri="{FF2B5EF4-FFF2-40B4-BE49-F238E27FC236}">
                <a16:creationId xmlns:a16="http://schemas.microsoft.com/office/drawing/2014/main" id="{EA627EBA-0D4F-59A2-BC9D-51A8F7429073}"/>
              </a:ext>
            </a:extLst>
          </p:cNvPr>
          <p:cNvSpPr>
            <a:spLocks noGrp="1"/>
          </p:cNvSpPr>
          <p:nvPr>
            <p:ph type="sldNum" sz="quarter" idx="12"/>
          </p:nvPr>
        </p:nvSpPr>
        <p:spPr/>
        <p:txBody>
          <a:bodyPr/>
          <a:lstStyle/>
          <a:p>
            <a:fld id="{EF79ADEA-B933-47CC-A4E9-04E6298B917C}" type="slidenum">
              <a:rPr lang="en-US" smtClean="0"/>
              <a:pPr/>
              <a:t>9</a:t>
            </a:fld>
            <a:endParaRPr lang="en-US"/>
          </a:p>
        </p:txBody>
      </p:sp>
      <p:sp>
        <p:nvSpPr>
          <p:cNvPr id="11" name="TextBox 10"/>
          <p:cNvSpPr txBox="1"/>
          <p:nvPr/>
        </p:nvSpPr>
        <p:spPr>
          <a:xfrm>
            <a:off x="7536160" y="2420890"/>
            <a:ext cx="1869976" cy="415498"/>
          </a:xfrm>
          <a:prstGeom prst="rect">
            <a:avLst/>
          </a:prstGeom>
          <a:noFill/>
        </p:spPr>
        <p:txBody>
          <a:bodyPr wrap="square" rtlCol="0">
            <a:spAutoFit/>
          </a:bodyPr>
          <a:lstStyle/>
          <a:p>
            <a:r>
              <a:rPr lang="en-US" sz="2100" noProof="1">
                <a:latin typeface="Consolas" panose="020B0609020204030204" pitchFamily="49" charset="0"/>
                <a:cs typeface="Consolas" panose="020B0609020204030204" pitchFamily="49" charset="0"/>
              </a:rPr>
              <a:t>pytest</a:t>
            </a:r>
          </a:p>
        </p:txBody>
      </p:sp>
      <p:sp>
        <p:nvSpPr>
          <p:cNvPr id="12" name="TextBox 11"/>
          <p:cNvSpPr txBox="1"/>
          <p:nvPr/>
        </p:nvSpPr>
        <p:spPr>
          <a:xfrm>
            <a:off x="7536160" y="4509122"/>
            <a:ext cx="2239144" cy="415498"/>
          </a:xfrm>
          <a:prstGeom prst="rect">
            <a:avLst/>
          </a:prstGeom>
          <a:noFill/>
        </p:spPr>
        <p:txBody>
          <a:bodyPr wrap="square" rtlCol="0">
            <a:spAutoFit/>
          </a:bodyPr>
          <a:lstStyle/>
          <a:p>
            <a:r>
              <a:rPr lang="en-US" sz="2100" noProof="1">
                <a:latin typeface="Consolas" panose="020B0609020204030204" pitchFamily="49" charset="0"/>
                <a:cs typeface="Consolas" panose="020B0609020204030204" pitchFamily="49" charset="0"/>
              </a:rPr>
              <a:t>pdb</a:t>
            </a:r>
          </a:p>
        </p:txBody>
      </p:sp>
      <p:sp>
        <p:nvSpPr>
          <p:cNvPr id="13" name="TextBox 12"/>
          <p:cNvSpPr txBox="1"/>
          <p:nvPr/>
        </p:nvSpPr>
        <p:spPr>
          <a:xfrm>
            <a:off x="7536160" y="5175486"/>
            <a:ext cx="2736304" cy="1061829"/>
          </a:xfrm>
          <a:prstGeom prst="rect">
            <a:avLst/>
          </a:prstGeom>
          <a:noFill/>
        </p:spPr>
        <p:txBody>
          <a:bodyPr wrap="square" rtlCol="0">
            <a:spAutoFit/>
          </a:bodyPr>
          <a:lstStyle/>
          <a:p>
            <a:r>
              <a:rPr lang="en-US" sz="2100" noProof="1">
                <a:latin typeface="Consolas" panose="020B0609020204030204" pitchFamily="49" charset="0"/>
                <a:cs typeface="Consolas" panose="020B0609020204030204" pitchFamily="49" charset="0"/>
              </a:rPr>
              <a:t>timeit</a:t>
            </a:r>
          </a:p>
          <a:p>
            <a:r>
              <a:rPr lang="en-US" sz="2100" noProof="1">
                <a:latin typeface="Consolas" panose="020B0609020204030204" pitchFamily="49" charset="0"/>
                <a:cs typeface="Consolas" panose="020B0609020204030204" pitchFamily="49" charset="0"/>
              </a:rPr>
              <a:t>cProfile</a:t>
            </a:r>
          </a:p>
          <a:p>
            <a:r>
              <a:rPr lang="en-US" sz="2100" noProof="1">
                <a:latin typeface="Consolas" panose="020B0609020204030204" pitchFamily="49" charset="0"/>
                <a:cs typeface="Consolas" panose="020B0609020204030204" pitchFamily="49" charset="0"/>
              </a:rPr>
              <a:t>line_profiler</a:t>
            </a:r>
          </a:p>
        </p:txBody>
      </p:sp>
      <p:grpSp>
        <p:nvGrpSpPr>
          <p:cNvPr id="16" name="Group 6"/>
          <p:cNvGrpSpPr/>
          <p:nvPr/>
        </p:nvGrpSpPr>
        <p:grpSpPr>
          <a:xfrm>
            <a:off x="1066801" y="1295401"/>
            <a:ext cx="7215239" cy="4786347"/>
            <a:chOff x="-457200" y="1295400"/>
            <a:chExt cx="7215238" cy="4786346"/>
          </a:xfrm>
          <a:effectLst/>
        </p:grpSpPr>
        <p:graphicFrame>
          <p:nvGraphicFramePr>
            <p:cNvPr id="17" name="Diagram 16"/>
            <p:cNvGraphicFramePr/>
            <p:nvPr>
              <p:extLst>
                <p:ext uri="{D42A27DB-BD31-4B8C-83A1-F6EECF244321}">
                  <p14:modId xmlns:p14="http://schemas.microsoft.com/office/powerpoint/2010/main" val="2245689698"/>
                </p:ext>
              </p:extLst>
            </p:nvPr>
          </p:nvGraphicFramePr>
          <p:xfrm>
            <a:off x="-457200" y="1295400"/>
            <a:ext cx="7215238" cy="478634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8" name="U-Turn Arrow 17"/>
            <p:cNvSpPr/>
            <p:nvPr/>
          </p:nvSpPr>
          <p:spPr>
            <a:xfrm rot="16200000">
              <a:off x="-1404665" y="3212976"/>
              <a:ext cx="4392488" cy="792088"/>
            </a:xfrm>
            <a:prstGeom prst="uturnArrow">
              <a:avLst>
                <a:gd name="adj1" fmla="val 25000"/>
                <a:gd name="adj2" fmla="val 24258"/>
                <a:gd name="adj3" fmla="val 25000"/>
                <a:gd name="adj4" fmla="val 43750"/>
                <a:gd name="adj5" fmla="val 100000"/>
              </a:avLst>
            </a:prstGeom>
            <a:solidFill>
              <a:schemeClr val="bg1"/>
            </a:solidFill>
            <a:ln w="38100" cmpd="sng">
              <a:solidFill>
                <a:srgbClr val="FF0000"/>
              </a:solid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endParaRPr lang="en-GB" sz="2800">
                <a:solidFill>
                  <a:schemeClr val="tx1"/>
                </a:solidFill>
              </a:endParaRPr>
            </a:p>
          </p:txBody>
        </p:sp>
      </p:grpSp>
      <p:sp>
        <p:nvSpPr>
          <p:cNvPr id="19" name="U-Turn Arrow 18"/>
          <p:cNvSpPr/>
          <p:nvPr/>
        </p:nvSpPr>
        <p:spPr>
          <a:xfrm rot="16200000" flipV="1">
            <a:off x="6312024" y="4869160"/>
            <a:ext cx="1296144" cy="576064"/>
          </a:xfrm>
          <a:prstGeom prst="uturnArrow">
            <a:avLst>
              <a:gd name="adj1" fmla="val 30443"/>
              <a:gd name="adj2" fmla="val 25000"/>
              <a:gd name="adj3" fmla="val 30183"/>
              <a:gd name="adj4" fmla="val 60079"/>
              <a:gd name="adj5" fmla="val 100000"/>
            </a:avLst>
          </a:prstGeom>
          <a:solidFill>
            <a:srgbClr val="FFFFFF"/>
          </a:solidFill>
          <a:ln w="38100" cmpd="sng">
            <a:solidFill>
              <a:srgbClr val="0ECC00"/>
            </a:solid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endParaRPr lang="en-GB" sz="2800">
              <a:solidFill>
                <a:schemeClr val="tx1"/>
              </a:solidFill>
            </a:endParaRPr>
          </a:p>
        </p:txBody>
      </p:sp>
      <p:pic>
        <p:nvPicPr>
          <p:cNvPr id="6" name="Picture 6" descr="Image">
            <a:extLst>
              <a:ext uri="{FF2B5EF4-FFF2-40B4-BE49-F238E27FC236}">
                <a16:creationId xmlns:a16="http://schemas.microsoft.com/office/drawing/2014/main" id="{5265DFEE-059E-2F27-16CC-552557EE6850}"/>
              </a:ext>
            </a:extLst>
          </p:cNvPr>
          <p:cNvPicPr>
            <a:picLocks noChangeAspect="1" noChangeArrowheads="1"/>
          </p:cNvPicPr>
          <p:nvPr/>
        </p:nvPicPr>
        <p:blipFill>
          <a:blip r:embed="rId8">
            <a:clrChange>
              <a:clrFrom>
                <a:srgbClr val="FEFEFE"/>
              </a:clrFrom>
              <a:clrTo>
                <a:srgbClr val="FEFEFE">
                  <a:alpha val="0"/>
                </a:srgbClr>
              </a:clrTo>
            </a:clrChange>
            <a:extLst>
              <a:ext uri="{28A0092B-C50C-407E-A947-70E740481C1C}">
                <a14:useLocalDpi xmlns:a14="http://schemas.microsoft.com/office/drawing/2010/main"/>
              </a:ext>
            </a:extLst>
          </a:blip>
          <a:srcRect/>
          <a:stretch>
            <a:fillRect/>
          </a:stretch>
        </p:blipFill>
        <p:spPr bwMode="auto">
          <a:xfrm flipH="1">
            <a:off x="9727702" y="4149080"/>
            <a:ext cx="2386136" cy="23861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5589203"/>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AE6F2518-B084-4896-AF52-66CC2144AA26}"/>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Office Theme 2013 - 2022</Template>
  <TotalTime>69811</TotalTime>
  <Words>2867</Words>
  <Application>Microsoft Macintosh PowerPoint</Application>
  <PresentationFormat>Widescreen</PresentationFormat>
  <Paragraphs>318</Paragraphs>
  <Slides>33</Slides>
  <Notes>18</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33</vt:i4>
      </vt:variant>
    </vt:vector>
  </HeadingPairs>
  <TitlesOfParts>
    <vt:vector size="43" baseType="lpstr">
      <vt:lpstr>Arial</vt:lpstr>
      <vt:lpstr>Calibri</vt:lpstr>
      <vt:lpstr>Calibri Light</vt:lpstr>
      <vt:lpstr>Consolas</vt:lpstr>
      <vt:lpstr>Courier New</vt:lpstr>
      <vt:lpstr>Menlo</vt:lpstr>
      <vt:lpstr>Menlo-Bold</vt:lpstr>
      <vt:lpstr>Menlo-Regular</vt:lpstr>
      <vt:lpstr>Monaco</vt:lpstr>
      <vt:lpstr>Office Theme</vt:lpstr>
      <vt:lpstr>Testing scientific code Because you’re worth it</vt:lpstr>
      <vt:lpstr>You, as the Master of Research</vt:lpstr>
      <vt:lpstr>How to reach enlightenment</vt:lpstr>
      <vt:lpstr>Outline</vt:lpstr>
      <vt:lpstr>Warm-up project</vt:lpstr>
      <vt:lpstr>Warm-up project</vt:lpstr>
      <vt:lpstr>PowerPoint Presentation</vt:lpstr>
      <vt:lpstr>The agile development cycle</vt:lpstr>
      <vt:lpstr>Python tools for agile development</vt:lpstr>
      <vt:lpstr>PowerPoint Presentation</vt:lpstr>
      <vt:lpstr>Why write tests at all?</vt:lpstr>
      <vt:lpstr>Effect of software bugs in science</vt:lpstr>
      <vt:lpstr>The unfortunate story of Geoffrey Chang</vt:lpstr>
      <vt:lpstr>PowerPoint Presentation</vt:lpstr>
      <vt:lpstr>PowerPoint Presentation</vt:lpstr>
      <vt:lpstr>A test is just another function</vt:lpstr>
      <vt:lpstr>Testing frameworks</vt:lpstr>
      <vt:lpstr>Hands-on!</vt:lpstr>
      <vt:lpstr>Test suites in Python with pytest</vt:lpstr>
      <vt:lpstr>Assertions</vt:lpstr>
      <vt:lpstr>Hands-on! Possibly your first test</vt:lpstr>
      <vt:lpstr>Hands-on!</vt:lpstr>
      <vt:lpstr>Hands-on!</vt:lpstr>
      <vt:lpstr>Floating point equality</vt:lpstr>
      <vt:lpstr>Hands-on!</vt:lpstr>
      <vt:lpstr>Testing with numpy arrays</vt:lpstr>
      <vt:lpstr>Testing with numpy arrays</vt:lpstr>
      <vt:lpstr>Watch out for nans! </vt:lpstr>
      <vt:lpstr>Write a working version of find_maxima, with testing </vt:lpstr>
      <vt:lpstr>Up next: Testing patterns</vt:lpstr>
      <vt:lpstr>PowerPoint Presentation</vt:lpstr>
      <vt:lpstr>Testing error control</vt:lpstr>
      <vt:lpstr>Testing error control</vt:lpstr>
    </vt:vector>
  </TitlesOfParts>
  <Company>University of Pennsylvania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Pietro Berkes</dc:creator>
  <cp:lastModifiedBy>Pietro Berkes</cp:lastModifiedBy>
  <cp:revision>1128</cp:revision>
  <cp:lastPrinted>2018-09-04T04:56:03Z</cp:lastPrinted>
  <dcterms:created xsi:type="dcterms:W3CDTF">2010-10-01T16:09:12Z</dcterms:created>
  <dcterms:modified xsi:type="dcterms:W3CDTF">2023-08-28T07:15:17Z</dcterms:modified>
</cp:coreProperties>
</file>